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svg" ContentType="image/svg+xml"/>
  <Default Extension="tiff" ContentType="image/tiff"/>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8" r:id="rId4"/>
  </p:sldMasterIdLst>
  <p:sldIdLst>
    <p:sldId id="256" r:id="rId5"/>
    <p:sldId id="305" r:id="rId6"/>
    <p:sldId id="377" r:id="rId7"/>
    <p:sldId id="376" r:id="rId8"/>
    <p:sldId id="378" r:id="rId9"/>
    <p:sldId id="379" r:id="rId10"/>
    <p:sldId id="389" r:id="rId11"/>
    <p:sldId id="392" r:id="rId12"/>
    <p:sldId id="391" r:id="rId13"/>
    <p:sldId id="319" r:id="rId14"/>
    <p:sldId id="320" r:id="rId15"/>
    <p:sldId id="318" r:id="rId16"/>
    <p:sldId id="373" r:id="rId17"/>
    <p:sldId id="374" r:id="rId18"/>
    <p:sldId id="375" r:id="rId19"/>
    <p:sldId id="383" r:id="rId20"/>
    <p:sldId id="566" r:id="rId21"/>
    <p:sldId id="302" r:id="rId22"/>
    <p:sldId id="303" r:id="rId23"/>
    <p:sldId id="382" r:id="rId24"/>
    <p:sldId id="384" r:id="rId25"/>
    <p:sldId id="567" r:id="rId26"/>
    <p:sldId id="390" r:id="rId27"/>
    <p:sldId id="572" r:id="rId28"/>
    <p:sldId id="309" r:id="rId29"/>
    <p:sldId id="310" r:id="rId30"/>
    <p:sldId id="311" r:id="rId31"/>
    <p:sldId id="312" r:id="rId32"/>
    <p:sldId id="385" r:id="rId33"/>
    <p:sldId id="315" r:id="rId34"/>
    <p:sldId id="387" r:id="rId35"/>
    <p:sldId id="388" r:id="rId36"/>
    <p:sldId id="386" r:id="rId37"/>
    <p:sldId id="316" r:id="rId38"/>
    <p:sldId id="573" r:id="rId39"/>
    <p:sldId id="282" r:id="rId40"/>
    <p:sldId id="272" r:id="rId4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A47D764-1173-43F1-9EB6-21FF1A5467B2}">
          <p14:sldIdLst>
            <p14:sldId id="256"/>
          </p14:sldIdLst>
        </p14:section>
        <p14:section name="Welcome" id="{9B3B8916-3353-4A5D-A427-8CAEDF5722A6}">
          <p14:sldIdLst>
            <p14:sldId id="305"/>
            <p14:sldId id="377"/>
          </p14:sldIdLst>
        </p14:section>
        <p14:section name="Why?" id="{F30748B3-9BF1-4FDD-A48B-78A179D17AAB}">
          <p14:sldIdLst>
            <p14:sldId id="376"/>
            <p14:sldId id="378"/>
            <p14:sldId id="379"/>
            <p14:sldId id="389"/>
            <p14:sldId id="392"/>
            <p14:sldId id="391"/>
            <p14:sldId id="319"/>
            <p14:sldId id="320"/>
            <p14:sldId id="318"/>
            <p14:sldId id="373"/>
            <p14:sldId id="374"/>
            <p14:sldId id="375"/>
          </p14:sldIdLst>
        </p14:section>
        <p14:section name="What" id="{6AA42BA0-BD60-4589-ADC2-84EFFA0DA3CA}">
          <p14:sldIdLst>
            <p14:sldId id="383"/>
            <p14:sldId id="566"/>
            <p14:sldId id="302"/>
            <p14:sldId id="303"/>
            <p14:sldId id="382"/>
          </p14:sldIdLst>
        </p14:section>
        <p14:section name="How" id="{14F7CF0B-E07F-4574-B587-48EA794C5EEF}">
          <p14:sldIdLst>
            <p14:sldId id="384"/>
            <p14:sldId id="567"/>
            <p14:sldId id="390"/>
            <p14:sldId id="572"/>
            <p14:sldId id="309"/>
            <p14:sldId id="310"/>
            <p14:sldId id="311"/>
            <p14:sldId id="312"/>
          </p14:sldIdLst>
        </p14:section>
        <p14:section name="Wrap Up" id="{3EE2EC5E-2069-4A6D-AD7F-1018241D7A58}">
          <p14:sldIdLst>
            <p14:sldId id="385"/>
            <p14:sldId id="315"/>
            <p14:sldId id="387"/>
            <p14:sldId id="388"/>
            <p14:sldId id="386"/>
            <p14:sldId id="316"/>
            <p14:sldId id="573"/>
            <p14:sldId id="282"/>
            <p14:sldId id="272"/>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izvi, Siama" initials="RS" lastIdx="4" clrIdx="0">
    <p:extLst>
      <p:ext uri="{19B8F6BF-5375-455C-9EA6-DF929625EA0E}">
        <p15:presenceInfo xmlns:p15="http://schemas.microsoft.com/office/powerpoint/2012/main" userId="S::RIZVI@MITRE.ORG::a30a8b9a-5391-4b15-b2e0-f92c41bca009" providerId="AD"/>
      </p:ext>
    </p:extLst>
  </p:cmAuthor>
  <p:cmAuthor id="2" name="Skopac, Jessica S" initials="SJS" lastIdx="10" clrIdx="1">
    <p:extLst>
      <p:ext uri="{19B8F6BF-5375-455C-9EA6-DF929625EA0E}">
        <p15:presenceInfo xmlns:p15="http://schemas.microsoft.com/office/powerpoint/2012/main" userId="S::JSKOPAC@MITRE.ORG::634fd837-4742-4121-9b4d-8524b41d1858" providerId="AD"/>
      </p:ext>
    </p:extLst>
  </p:cmAuthor>
  <p:cmAuthor id="3" name="David Hill" initials="DH" lastIdx="2" clrIdx="2">
    <p:extLst>
      <p:ext uri="{19B8F6BF-5375-455C-9EA6-DF929625EA0E}">
        <p15:presenceInfo xmlns:p15="http://schemas.microsoft.com/office/powerpoint/2012/main" userId="David Hil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8309" autoAdjust="0"/>
    <p:restoredTop sz="94658"/>
  </p:normalViewPr>
  <p:slideViewPr>
    <p:cSldViewPr snapToGrid="0" snapToObjects="1">
      <p:cViewPr varScale="1">
        <p:scale>
          <a:sx n="92" d="100"/>
          <a:sy n="92" d="100"/>
        </p:scale>
        <p:origin x="184" y="41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commentAuthors" Target="commentAuthor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s>
</file>

<file path=ppt/diagrams/_rels/data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svg"/><Relationship Id="rId1" Type="http://schemas.openxmlformats.org/officeDocument/2006/relationships/image" Target="../media/image11.png"/><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svg"/><Relationship Id="rId1" Type="http://schemas.openxmlformats.org/officeDocument/2006/relationships/image" Target="../media/image11.png"/><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23C9D50-F9BA-4434-BF27-765AB91E21C0}" type="doc">
      <dgm:prSet loTypeId="urn:microsoft.com/office/officeart/2018/2/layout/IconVerticalSolidList" loCatId="icon" qsTypeId="urn:microsoft.com/office/officeart/2005/8/quickstyle/simple4" qsCatId="simple" csTypeId="urn:microsoft.com/office/officeart/2018/5/colors/Iconchunking_neutralbg_colorful1" csCatId="colorful" phldr="1"/>
      <dgm:spPr/>
      <dgm:t>
        <a:bodyPr/>
        <a:lstStyle/>
        <a:p>
          <a:endParaRPr lang="en-US"/>
        </a:p>
      </dgm:t>
    </dgm:pt>
    <dgm:pt modelId="{E7297136-9F08-4810-AB57-A7599D6CA2D3}">
      <dgm:prSet/>
      <dgm:spPr/>
      <dgm:t>
        <a:bodyPr/>
        <a:lstStyle/>
        <a:p>
          <a:r>
            <a:rPr lang="en-US" dirty="0">
              <a:latin typeface="Arial" panose="020B0604020202020204" pitchFamily="34" charset="0"/>
              <a:cs typeface="Arial" panose="020B0604020202020204" pitchFamily="34" charset="0"/>
            </a:rPr>
            <a:t>Reach consensus on governance</a:t>
          </a:r>
          <a:r>
            <a:rPr lang="en-US" dirty="0">
              <a:solidFill>
                <a:schemeClr val="tx1"/>
              </a:solidFill>
              <a:latin typeface="Arial" panose="020B0604020202020204" pitchFamily="34" charset="0"/>
              <a:cs typeface="Arial" panose="020B0604020202020204" pitchFamily="34" charset="0"/>
            </a:rPr>
            <a:t>, purpose, and </a:t>
          </a:r>
          <a:r>
            <a:rPr lang="en-US" dirty="0">
              <a:latin typeface="Arial" panose="020B0604020202020204" pitchFamily="34" charset="0"/>
              <a:cs typeface="Arial" panose="020B0604020202020204" pitchFamily="34" charset="0"/>
            </a:rPr>
            <a:t>goals</a:t>
          </a:r>
        </a:p>
      </dgm:t>
    </dgm:pt>
    <dgm:pt modelId="{061C7123-1154-4201-B28F-25C8D29E4F5D}" type="parTrans" cxnId="{B8296018-75D1-401F-8F2F-CAD2AC09E919}">
      <dgm:prSet/>
      <dgm:spPr/>
      <dgm:t>
        <a:bodyPr/>
        <a:lstStyle/>
        <a:p>
          <a:endParaRPr lang="en-US"/>
        </a:p>
      </dgm:t>
    </dgm:pt>
    <dgm:pt modelId="{2188FF92-0328-4B09-BE5D-21295142C8D9}" type="sibTrans" cxnId="{B8296018-75D1-401F-8F2F-CAD2AC09E919}">
      <dgm:prSet/>
      <dgm:spPr/>
      <dgm:t>
        <a:bodyPr/>
        <a:lstStyle/>
        <a:p>
          <a:endParaRPr lang="en-US"/>
        </a:p>
      </dgm:t>
    </dgm:pt>
    <dgm:pt modelId="{70C995BB-B63C-4212-AE85-792BC6AFE787}">
      <dgm:prSet/>
      <dgm:spPr/>
      <dgm:t>
        <a:bodyPr/>
        <a:lstStyle/>
        <a:p>
          <a:r>
            <a:rPr lang="en-US" dirty="0">
              <a:latin typeface="Arial" panose="020B0604020202020204" pitchFamily="34" charset="0"/>
              <a:cs typeface="Arial" panose="020B0604020202020204" pitchFamily="34" charset="0"/>
            </a:rPr>
            <a:t>Decide on a tightly-scoped use case or use cases</a:t>
          </a:r>
        </a:p>
      </dgm:t>
    </dgm:pt>
    <dgm:pt modelId="{2B6BD123-3EED-40CE-8A5B-49F25BFE644F}" type="parTrans" cxnId="{51EB690E-A304-4EBF-A49C-58D956F452F6}">
      <dgm:prSet/>
      <dgm:spPr/>
      <dgm:t>
        <a:bodyPr/>
        <a:lstStyle/>
        <a:p>
          <a:endParaRPr lang="en-US"/>
        </a:p>
      </dgm:t>
    </dgm:pt>
    <dgm:pt modelId="{C93A4AA6-CA64-4A4A-8029-9DA29266D7AB}" type="sibTrans" cxnId="{51EB690E-A304-4EBF-A49C-58D956F452F6}">
      <dgm:prSet/>
      <dgm:spPr/>
      <dgm:t>
        <a:bodyPr/>
        <a:lstStyle/>
        <a:p>
          <a:endParaRPr lang="en-US"/>
        </a:p>
      </dgm:t>
    </dgm:pt>
    <dgm:pt modelId="{59D2D597-4917-4B02-9783-F429D0B94C9D}">
      <dgm:prSet/>
      <dgm:spPr/>
      <dgm:t>
        <a:bodyPr/>
        <a:lstStyle/>
        <a:p>
          <a:r>
            <a:rPr lang="en-US" dirty="0">
              <a:latin typeface="Arial" panose="020B0604020202020204" pitchFamily="34" charset="0"/>
              <a:cs typeface="Arial" panose="020B0604020202020204" pitchFamily="34" charset="0"/>
            </a:rPr>
            <a:t>Reuse / adapt / develop FHIR implementation guides for data models</a:t>
          </a:r>
        </a:p>
      </dgm:t>
    </dgm:pt>
    <dgm:pt modelId="{EC514D11-3555-4EC7-9490-311703042DAD}" type="parTrans" cxnId="{9E7367F5-A0A3-4140-96F0-5EEDE596A565}">
      <dgm:prSet/>
      <dgm:spPr/>
      <dgm:t>
        <a:bodyPr/>
        <a:lstStyle/>
        <a:p>
          <a:endParaRPr lang="en-US"/>
        </a:p>
      </dgm:t>
    </dgm:pt>
    <dgm:pt modelId="{0FAC08F8-B8AE-4092-81DD-4E87BC3EC58A}" type="sibTrans" cxnId="{9E7367F5-A0A3-4140-96F0-5EEDE596A565}">
      <dgm:prSet/>
      <dgm:spPr/>
      <dgm:t>
        <a:bodyPr/>
        <a:lstStyle/>
        <a:p>
          <a:endParaRPr lang="en-US"/>
        </a:p>
      </dgm:t>
    </dgm:pt>
    <dgm:pt modelId="{556DAEFC-CFD2-4FEA-8C26-7FB65591A930}" type="pres">
      <dgm:prSet presAssocID="{A23C9D50-F9BA-4434-BF27-765AB91E21C0}" presName="root" presStyleCnt="0">
        <dgm:presLayoutVars>
          <dgm:dir/>
          <dgm:resizeHandles val="exact"/>
        </dgm:presLayoutVars>
      </dgm:prSet>
      <dgm:spPr/>
    </dgm:pt>
    <dgm:pt modelId="{0A349B92-A1FA-4443-94AC-007B4A1C63B3}" type="pres">
      <dgm:prSet presAssocID="{E7297136-9F08-4810-AB57-A7599D6CA2D3}" presName="compNode" presStyleCnt="0"/>
      <dgm:spPr/>
    </dgm:pt>
    <dgm:pt modelId="{F6761D20-0AD4-4887-98A2-5EC2FD50E2C9}" type="pres">
      <dgm:prSet presAssocID="{E7297136-9F08-4810-AB57-A7599D6CA2D3}" presName="bgRect" presStyleLbl="bgShp" presStyleIdx="0" presStyleCnt="3"/>
      <dgm:spPr/>
    </dgm:pt>
    <dgm:pt modelId="{C678DB87-D900-4E8E-B1CA-6D3F754462A9}" type="pres">
      <dgm:prSet presAssocID="{E7297136-9F08-4810-AB57-A7599D6CA2D3}"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Checkmark"/>
        </a:ext>
      </dgm:extLst>
    </dgm:pt>
    <dgm:pt modelId="{8269151B-EAEB-417D-BB30-1BA54ED4F01C}" type="pres">
      <dgm:prSet presAssocID="{E7297136-9F08-4810-AB57-A7599D6CA2D3}" presName="spaceRect" presStyleCnt="0"/>
      <dgm:spPr/>
    </dgm:pt>
    <dgm:pt modelId="{EF642388-8004-4720-A11F-BAA74F6B07FF}" type="pres">
      <dgm:prSet presAssocID="{E7297136-9F08-4810-AB57-A7599D6CA2D3}" presName="parTx" presStyleLbl="revTx" presStyleIdx="0" presStyleCnt="3">
        <dgm:presLayoutVars>
          <dgm:chMax val="0"/>
          <dgm:chPref val="0"/>
        </dgm:presLayoutVars>
      </dgm:prSet>
      <dgm:spPr/>
    </dgm:pt>
    <dgm:pt modelId="{E08756E0-FA3B-43DE-8ACF-E96F81A8A71A}" type="pres">
      <dgm:prSet presAssocID="{2188FF92-0328-4B09-BE5D-21295142C8D9}" presName="sibTrans" presStyleCnt="0"/>
      <dgm:spPr/>
    </dgm:pt>
    <dgm:pt modelId="{96FF38C5-52BA-4B0A-9026-EFCD42B2C660}" type="pres">
      <dgm:prSet presAssocID="{70C995BB-B63C-4212-AE85-792BC6AFE787}" presName="compNode" presStyleCnt="0"/>
      <dgm:spPr/>
    </dgm:pt>
    <dgm:pt modelId="{EE6CC6FC-DA4D-4543-811D-D85A1CF26871}" type="pres">
      <dgm:prSet presAssocID="{70C995BB-B63C-4212-AE85-792BC6AFE787}" presName="bgRect" presStyleLbl="bgShp" presStyleIdx="1" presStyleCnt="3"/>
      <dgm:spPr/>
    </dgm:pt>
    <dgm:pt modelId="{6D4F91DE-F733-435E-AEF9-2D47869F0D54}" type="pres">
      <dgm:prSet presAssocID="{70C995BB-B63C-4212-AE85-792BC6AFE787}"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eckmark"/>
        </a:ext>
      </dgm:extLst>
    </dgm:pt>
    <dgm:pt modelId="{3D13C1EC-8B91-48CF-9970-863402C6CA7D}" type="pres">
      <dgm:prSet presAssocID="{70C995BB-B63C-4212-AE85-792BC6AFE787}" presName="spaceRect" presStyleCnt="0"/>
      <dgm:spPr/>
    </dgm:pt>
    <dgm:pt modelId="{01905926-0833-44F6-8EA5-EEF14EA3D44B}" type="pres">
      <dgm:prSet presAssocID="{70C995BB-B63C-4212-AE85-792BC6AFE787}" presName="parTx" presStyleLbl="revTx" presStyleIdx="1" presStyleCnt="3">
        <dgm:presLayoutVars>
          <dgm:chMax val="0"/>
          <dgm:chPref val="0"/>
        </dgm:presLayoutVars>
      </dgm:prSet>
      <dgm:spPr/>
    </dgm:pt>
    <dgm:pt modelId="{F9683A9A-25D9-4B78-A1E5-8E03666D227C}" type="pres">
      <dgm:prSet presAssocID="{C93A4AA6-CA64-4A4A-8029-9DA29266D7AB}" presName="sibTrans" presStyleCnt="0"/>
      <dgm:spPr/>
    </dgm:pt>
    <dgm:pt modelId="{C7B3EB81-2B02-4201-AC9B-8070654A6796}" type="pres">
      <dgm:prSet presAssocID="{59D2D597-4917-4B02-9783-F429D0B94C9D}" presName="compNode" presStyleCnt="0"/>
      <dgm:spPr/>
    </dgm:pt>
    <dgm:pt modelId="{7A4EF022-15CD-45F8-8544-0637A4D41A22}" type="pres">
      <dgm:prSet presAssocID="{59D2D597-4917-4B02-9783-F429D0B94C9D}" presName="bgRect" presStyleLbl="bgShp" presStyleIdx="2" presStyleCnt="3" custLinFactNeighborX="0" custLinFactNeighborY="43"/>
      <dgm:spPr/>
    </dgm:pt>
    <dgm:pt modelId="{E9AC22F4-0E28-4F00-8222-B9A1A3A883EE}" type="pres">
      <dgm:prSet presAssocID="{59D2D597-4917-4B02-9783-F429D0B94C9D}"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Checkmark"/>
        </a:ext>
      </dgm:extLst>
    </dgm:pt>
    <dgm:pt modelId="{A8FF6E6E-BD68-45F1-A53B-E82F527977A5}" type="pres">
      <dgm:prSet presAssocID="{59D2D597-4917-4B02-9783-F429D0B94C9D}" presName="spaceRect" presStyleCnt="0"/>
      <dgm:spPr/>
    </dgm:pt>
    <dgm:pt modelId="{6C1B0DD6-4D83-4248-B5D8-6042B0440EE5}" type="pres">
      <dgm:prSet presAssocID="{59D2D597-4917-4B02-9783-F429D0B94C9D}" presName="parTx" presStyleLbl="revTx" presStyleIdx="2" presStyleCnt="3">
        <dgm:presLayoutVars>
          <dgm:chMax val="0"/>
          <dgm:chPref val="0"/>
        </dgm:presLayoutVars>
      </dgm:prSet>
      <dgm:spPr/>
    </dgm:pt>
  </dgm:ptLst>
  <dgm:cxnLst>
    <dgm:cxn modelId="{8649F20A-D489-4390-BA92-F632E0F86D32}" type="presOf" srcId="{59D2D597-4917-4B02-9783-F429D0B94C9D}" destId="{6C1B0DD6-4D83-4248-B5D8-6042B0440EE5}" srcOrd="0" destOrd="0" presId="urn:microsoft.com/office/officeart/2018/2/layout/IconVerticalSolidList"/>
    <dgm:cxn modelId="{51EB690E-A304-4EBF-A49C-58D956F452F6}" srcId="{A23C9D50-F9BA-4434-BF27-765AB91E21C0}" destId="{70C995BB-B63C-4212-AE85-792BC6AFE787}" srcOrd="1" destOrd="0" parTransId="{2B6BD123-3EED-40CE-8A5B-49F25BFE644F}" sibTransId="{C93A4AA6-CA64-4A4A-8029-9DA29266D7AB}"/>
    <dgm:cxn modelId="{B8296018-75D1-401F-8F2F-CAD2AC09E919}" srcId="{A23C9D50-F9BA-4434-BF27-765AB91E21C0}" destId="{E7297136-9F08-4810-AB57-A7599D6CA2D3}" srcOrd="0" destOrd="0" parTransId="{061C7123-1154-4201-B28F-25C8D29E4F5D}" sibTransId="{2188FF92-0328-4B09-BE5D-21295142C8D9}"/>
    <dgm:cxn modelId="{2672285E-8C6C-41CA-8928-5F55AF7D1F9B}" type="presOf" srcId="{E7297136-9F08-4810-AB57-A7599D6CA2D3}" destId="{EF642388-8004-4720-A11F-BAA74F6B07FF}" srcOrd="0" destOrd="0" presId="urn:microsoft.com/office/officeart/2018/2/layout/IconVerticalSolidList"/>
    <dgm:cxn modelId="{7F3926BE-01B9-407D-86C2-7B33B7B45F80}" type="presOf" srcId="{A23C9D50-F9BA-4434-BF27-765AB91E21C0}" destId="{556DAEFC-CFD2-4FEA-8C26-7FB65591A930}" srcOrd="0" destOrd="0" presId="urn:microsoft.com/office/officeart/2018/2/layout/IconVerticalSolidList"/>
    <dgm:cxn modelId="{C3D5D1DC-6B53-4D32-AF25-2B1F258E1DA8}" type="presOf" srcId="{70C995BB-B63C-4212-AE85-792BC6AFE787}" destId="{01905926-0833-44F6-8EA5-EEF14EA3D44B}" srcOrd="0" destOrd="0" presId="urn:microsoft.com/office/officeart/2018/2/layout/IconVerticalSolidList"/>
    <dgm:cxn modelId="{9E7367F5-A0A3-4140-96F0-5EEDE596A565}" srcId="{A23C9D50-F9BA-4434-BF27-765AB91E21C0}" destId="{59D2D597-4917-4B02-9783-F429D0B94C9D}" srcOrd="2" destOrd="0" parTransId="{EC514D11-3555-4EC7-9490-311703042DAD}" sibTransId="{0FAC08F8-B8AE-4092-81DD-4E87BC3EC58A}"/>
    <dgm:cxn modelId="{27FFDB35-74A5-4C4B-8028-34C40D0F2202}" type="presParOf" srcId="{556DAEFC-CFD2-4FEA-8C26-7FB65591A930}" destId="{0A349B92-A1FA-4443-94AC-007B4A1C63B3}" srcOrd="0" destOrd="0" presId="urn:microsoft.com/office/officeart/2018/2/layout/IconVerticalSolidList"/>
    <dgm:cxn modelId="{EC0F0468-0CEF-4C09-B56B-470CE85AEDB4}" type="presParOf" srcId="{0A349B92-A1FA-4443-94AC-007B4A1C63B3}" destId="{F6761D20-0AD4-4887-98A2-5EC2FD50E2C9}" srcOrd="0" destOrd="0" presId="urn:microsoft.com/office/officeart/2018/2/layout/IconVerticalSolidList"/>
    <dgm:cxn modelId="{42C84D28-A55B-4DBD-BFA1-9E628331B79E}" type="presParOf" srcId="{0A349B92-A1FA-4443-94AC-007B4A1C63B3}" destId="{C678DB87-D900-4E8E-B1CA-6D3F754462A9}" srcOrd="1" destOrd="0" presId="urn:microsoft.com/office/officeart/2018/2/layout/IconVerticalSolidList"/>
    <dgm:cxn modelId="{92528372-0587-4B9D-962A-2DCFF20532FB}" type="presParOf" srcId="{0A349B92-A1FA-4443-94AC-007B4A1C63B3}" destId="{8269151B-EAEB-417D-BB30-1BA54ED4F01C}" srcOrd="2" destOrd="0" presId="urn:microsoft.com/office/officeart/2018/2/layout/IconVerticalSolidList"/>
    <dgm:cxn modelId="{1FF1D522-5F0D-437A-B053-7AFBE172D441}" type="presParOf" srcId="{0A349B92-A1FA-4443-94AC-007B4A1C63B3}" destId="{EF642388-8004-4720-A11F-BAA74F6B07FF}" srcOrd="3" destOrd="0" presId="urn:microsoft.com/office/officeart/2018/2/layout/IconVerticalSolidList"/>
    <dgm:cxn modelId="{369B59AF-0E00-432B-A6E3-4375912E8887}" type="presParOf" srcId="{556DAEFC-CFD2-4FEA-8C26-7FB65591A930}" destId="{E08756E0-FA3B-43DE-8ACF-E96F81A8A71A}" srcOrd="1" destOrd="0" presId="urn:microsoft.com/office/officeart/2018/2/layout/IconVerticalSolidList"/>
    <dgm:cxn modelId="{1308833B-46E0-4206-A80D-270B0AC50C2D}" type="presParOf" srcId="{556DAEFC-CFD2-4FEA-8C26-7FB65591A930}" destId="{96FF38C5-52BA-4B0A-9026-EFCD42B2C660}" srcOrd="2" destOrd="0" presId="urn:microsoft.com/office/officeart/2018/2/layout/IconVerticalSolidList"/>
    <dgm:cxn modelId="{59170D4B-4723-486A-90FF-FB90AC769151}" type="presParOf" srcId="{96FF38C5-52BA-4B0A-9026-EFCD42B2C660}" destId="{EE6CC6FC-DA4D-4543-811D-D85A1CF26871}" srcOrd="0" destOrd="0" presId="urn:microsoft.com/office/officeart/2018/2/layout/IconVerticalSolidList"/>
    <dgm:cxn modelId="{8A454053-08E9-4D2B-B6BA-98A3E8675D9C}" type="presParOf" srcId="{96FF38C5-52BA-4B0A-9026-EFCD42B2C660}" destId="{6D4F91DE-F733-435E-AEF9-2D47869F0D54}" srcOrd="1" destOrd="0" presId="urn:microsoft.com/office/officeart/2018/2/layout/IconVerticalSolidList"/>
    <dgm:cxn modelId="{86BE05AF-9902-49F9-981B-FAE456FE5CDC}" type="presParOf" srcId="{96FF38C5-52BA-4B0A-9026-EFCD42B2C660}" destId="{3D13C1EC-8B91-48CF-9970-863402C6CA7D}" srcOrd="2" destOrd="0" presId="urn:microsoft.com/office/officeart/2018/2/layout/IconVerticalSolidList"/>
    <dgm:cxn modelId="{20D1403A-163E-4355-A405-590EA5157A32}" type="presParOf" srcId="{96FF38C5-52BA-4B0A-9026-EFCD42B2C660}" destId="{01905926-0833-44F6-8EA5-EEF14EA3D44B}" srcOrd="3" destOrd="0" presId="urn:microsoft.com/office/officeart/2018/2/layout/IconVerticalSolidList"/>
    <dgm:cxn modelId="{A7952972-D636-49EA-9A42-10CA158B17D6}" type="presParOf" srcId="{556DAEFC-CFD2-4FEA-8C26-7FB65591A930}" destId="{F9683A9A-25D9-4B78-A1E5-8E03666D227C}" srcOrd="3" destOrd="0" presId="urn:microsoft.com/office/officeart/2018/2/layout/IconVerticalSolidList"/>
    <dgm:cxn modelId="{47040913-C13D-4053-BD6B-3B88D53082E2}" type="presParOf" srcId="{556DAEFC-CFD2-4FEA-8C26-7FB65591A930}" destId="{C7B3EB81-2B02-4201-AC9B-8070654A6796}" srcOrd="4" destOrd="0" presId="urn:microsoft.com/office/officeart/2018/2/layout/IconVerticalSolidList"/>
    <dgm:cxn modelId="{62392B41-5F46-4CC4-B312-0924EF2CFCA0}" type="presParOf" srcId="{C7B3EB81-2B02-4201-AC9B-8070654A6796}" destId="{7A4EF022-15CD-45F8-8544-0637A4D41A22}" srcOrd="0" destOrd="0" presId="urn:microsoft.com/office/officeart/2018/2/layout/IconVerticalSolidList"/>
    <dgm:cxn modelId="{62C83897-D4B5-4D0E-A389-03C392E35EA1}" type="presParOf" srcId="{C7B3EB81-2B02-4201-AC9B-8070654A6796}" destId="{E9AC22F4-0E28-4F00-8222-B9A1A3A883EE}" srcOrd="1" destOrd="0" presId="urn:microsoft.com/office/officeart/2018/2/layout/IconVerticalSolidList"/>
    <dgm:cxn modelId="{86385597-A3AA-4D3A-806B-A8920C6035A5}" type="presParOf" srcId="{C7B3EB81-2B02-4201-AC9B-8070654A6796}" destId="{A8FF6E6E-BD68-45F1-A53B-E82F527977A5}" srcOrd="2" destOrd="0" presId="urn:microsoft.com/office/officeart/2018/2/layout/IconVerticalSolidList"/>
    <dgm:cxn modelId="{17E0189B-1F80-4554-8198-4B89DF3D950A}" type="presParOf" srcId="{C7B3EB81-2B02-4201-AC9B-8070654A6796}" destId="{6C1B0DD6-4D83-4248-B5D8-6042B0440EE5}"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B2902D0-61A5-48D6-A1B1-42E33D508B2A}" type="doc">
      <dgm:prSet loTypeId="urn:microsoft.com/office/officeart/2016/7/layout/ChevronBlockProcess" loCatId="process" qsTypeId="urn:microsoft.com/office/officeart/2005/8/quickstyle/simple2" qsCatId="simple" csTypeId="urn:microsoft.com/office/officeart/2005/8/colors/colorful2" csCatId="colorful" phldr="1"/>
      <dgm:spPr/>
      <dgm:t>
        <a:bodyPr/>
        <a:lstStyle/>
        <a:p>
          <a:endParaRPr lang="en-US"/>
        </a:p>
      </dgm:t>
    </dgm:pt>
    <dgm:pt modelId="{97C00F4B-92DF-4E72-8D5F-5A5AC26A62C7}">
      <dgm:prSet/>
      <dgm:spPr/>
      <dgm:t>
        <a:bodyPr/>
        <a:lstStyle/>
        <a:p>
          <a:r>
            <a:rPr lang="en-US" b="1" dirty="0">
              <a:latin typeface="Arial" panose="020B0604020202020204" pitchFamily="34" charset="0"/>
              <a:cs typeface="Arial" panose="020B0604020202020204" pitchFamily="34" charset="0"/>
            </a:rPr>
            <a:t>March</a:t>
          </a:r>
          <a:endParaRPr lang="en-US" dirty="0">
            <a:latin typeface="Arial" panose="020B0604020202020204" pitchFamily="34" charset="0"/>
            <a:cs typeface="Arial" panose="020B0604020202020204" pitchFamily="34" charset="0"/>
          </a:endParaRPr>
        </a:p>
      </dgm:t>
    </dgm:pt>
    <dgm:pt modelId="{E7356567-D316-4C35-A77B-3A676D882414}" type="parTrans" cxnId="{7A89EBC3-72DE-44AE-96C4-3FEAE18DB6C8}">
      <dgm:prSet/>
      <dgm:spPr/>
      <dgm:t>
        <a:bodyPr/>
        <a:lstStyle/>
        <a:p>
          <a:endParaRPr lang="en-US"/>
        </a:p>
      </dgm:t>
    </dgm:pt>
    <dgm:pt modelId="{9658FAA4-8107-404D-A40F-A951EDAD229F}" type="sibTrans" cxnId="{7A89EBC3-72DE-44AE-96C4-3FEAE18DB6C8}">
      <dgm:prSet phldrT="1" phldr="0"/>
      <dgm:spPr/>
      <dgm:t>
        <a:bodyPr/>
        <a:lstStyle/>
        <a:p>
          <a:endParaRPr lang="en-US" dirty="0"/>
        </a:p>
      </dgm:t>
    </dgm:pt>
    <dgm:pt modelId="{186A1A5D-9FC9-40BD-8045-8B7AF1C068CC}">
      <dgm:prSet custT="1"/>
      <dgm:spPr/>
      <dgm:t>
        <a:bodyPr/>
        <a:lstStyle/>
        <a:p>
          <a:pPr>
            <a:spcBef>
              <a:spcPct val="0"/>
            </a:spcBef>
            <a:spcAft>
              <a:spcPct val="35000"/>
            </a:spcAft>
            <a:buFont typeface="Wingdings" panose="05000000000000000000" pitchFamily="2" charset="2"/>
            <a:buNone/>
          </a:pPr>
          <a:r>
            <a:rPr lang="en-US" sz="1800" dirty="0">
              <a:latin typeface="Arial" panose="020B0604020202020204" pitchFamily="34" charset="0"/>
              <a:cs typeface="Arial" panose="020B0604020202020204" pitchFamily="34" charset="0"/>
            </a:rPr>
            <a:t>Reach consensus on today’s topics</a:t>
          </a:r>
        </a:p>
      </dgm:t>
    </dgm:pt>
    <dgm:pt modelId="{52E3E52E-1858-4895-92BE-25F9B54179EA}" type="parTrans" cxnId="{B4FB0AE3-B991-4410-BC37-18FAAEC9BA01}">
      <dgm:prSet/>
      <dgm:spPr/>
      <dgm:t>
        <a:bodyPr/>
        <a:lstStyle/>
        <a:p>
          <a:endParaRPr lang="en-US"/>
        </a:p>
      </dgm:t>
    </dgm:pt>
    <dgm:pt modelId="{5E9FCC64-126A-4D1C-8D62-5BDB803E05CA}" type="sibTrans" cxnId="{B4FB0AE3-B991-4410-BC37-18FAAEC9BA01}">
      <dgm:prSet/>
      <dgm:spPr/>
      <dgm:t>
        <a:bodyPr/>
        <a:lstStyle/>
        <a:p>
          <a:endParaRPr lang="en-US"/>
        </a:p>
      </dgm:t>
    </dgm:pt>
    <dgm:pt modelId="{FF7FD110-708F-48F9-A84C-50512A243405}">
      <dgm:prSet/>
      <dgm:spPr/>
      <dgm:t>
        <a:bodyPr/>
        <a:lstStyle/>
        <a:p>
          <a:pPr>
            <a:spcBef>
              <a:spcPct val="0"/>
            </a:spcBef>
            <a:spcAft>
              <a:spcPts val="1800"/>
            </a:spcAft>
            <a:buFont typeface="Wingdings" panose="05000000000000000000" pitchFamily="2" charset="2"/>
            <a:buChar char="§"/>
          </a:pPr>
          <a:r>
            <a:rPr lang="en-US" sz="1600" dirty="0">
              <a:latin typeface="Arial" panose="020B0604020202020204" pitchFamily="34" charset="0"/>
              <a:cs typeface="Arial" panose="020B0604020202020204" pitchFamily="34" charset="0"/>
            </a:rPr>
            <a:t>Vote</a:t>
          </a:r>
        </a:p>
      </dgm:t>
    </dgm:pt>
    <dgm:pt modelId="{553A8CC7-5996-4165-95F0-68374ABB1FA0}" type="parTrans" cxnId="{517F8C72-7627-482D-A8ED-638FE626CF30}">
      <dgm:prSet/>
      <dgm:spPr/>
      <dgm:t>
        <a:bodyPr/>
        <a:lstStyle/>
        <a:p>
          <a:endParaRPr lang="en-US"/>
        </a:p>
      </dgm:t>
    </dgm:pt>
    <dgm:pt modelId="{561E69BE-4FE5-46DA-925C-D84CBDFF2554}" type="sibTrans" cxnId="{517F8C72-7627-482D-A8ED-638FE626CF30}">
      <dgm:prSet/>
      <dgm:spPr/>
      <dgm:t>
        <a:bodyPr/>
        <a:lstStyle/>
        <a:p>
          <a:endParaRPr lang="en-US"/>
        </a:p>
      </dgm:t>
    </dgm:pt>
    <dgm:pt modelId="{ABD0C6AA-08B3-49AE-A3A4-9BCE6C099154}">
      <dgm:prSet custT="1"/>
      <dgm:spPr/>
      <dgm:t>
        <a:bodyPr/>
        <a:lstStyle/>
        <a:p>
          <a:pPr>
            <a:spcBef>
              <a:spcPts val="1800"/>
            </a:spcBef>
            <a:spcAft>
              <a:spcPct val="35000"/>
            </a:spcAft>
            <a:buNone/>
          </a:pPr>
          <a:r>
            <a:rPr lang="en-US" sz="1800" dirty="0">
              <a:latin typeface="Arial" panose="020B0604020202020204" pitchFamily="34" charset="0"/>
              <a:cs typeface="Arial" panose="020B0604020202020204" pitchFamily="34" charset="0"/>
            </a:rPr>
            <a:t>Decide on use case(s) to implement</a:t>
          </a:r>
        </a:p>
      </dgm:t>
    </dgm:pt>
    <dgm:pt modelId="{BE41E7D0-72EE-4664-A864-89636CC97289}" type="parTrans" cxnId="{1838666B-30D0-4F54-B759-C65FC953D9D1}">
      <dgm:prSet/>
      <dgm:spPr/>
      <dgm:t>
        <a:bodyPr/>
        <a:lstStyle/>
        <a:p>
          <a:endParaRPr lang="en-US"/>
        </a:p>
      </dgm:t>
    </dgm:pt>
    <dgm:pt modelId="{2019EEF9-0179-469E-BA3B-68296E4F39C7}" type="sibTrans" cxnId="{1838666B-30D0-4F54-B759-C65FC953D9D1}">
      <dgm:prSet/>
      <dgm:spPr/>
      <dgm:t>
        <a:bodyPr/>
        <a:lstStyle/>
        <a:p>
          <a:endParaRPr lang="en-US"/>
        </a:p>
      </dgm:t>
    </dgm:pt>
    <dgm:pt modelId="{7513C4B5-3C78-4882-886B-BE3CA32C5BB8}">
      <dgm:prSet/>
      <dgm:spPr/>
      <dgm:t>
        <a:bodyPr/>
        <a:lstStyle/>
        <a:p>
          <a:pPr>
            <a:spcBef>
              <a:spcPct val="0"/>
            </a:spcBef>
            <a:spcAft>
              <a:spcPct val="15000"/>
            </a:spcAft>
            <a:buFont typeface="Wingdings" panose="05000000000000000000" pitchFamily="2" charset="2"/>
            <a:buChar char="§"/>
          </a:pPr>
          <a:r>
            <a:rPr lang="en-US" sz="1600" dirty="0">
              <a:latin typeface="Arial" panose="020B0604020202020204" pitchFamily="34" charset="0"/>
              <a:cs typeface="Arial" panose="020B0604020202020204" pitchFamily="34" charset="0"/>
            </a:rPr>
            <a:t>Review proposed use case</a:t>
          </a:r>
        </a:p>
      </dgm:t>
    </dgm:pt>
    <dgm:pt modelId="{9B21625F-D9CC-43B1-8622-AD1A4B66386B}" type="parTrans" cxnId="{65F84C05-01B4-4A65-BBB4-0A896D289DF3}">
      <dgm:prSet/>
      <dgm:spPr/>
      <dgm:t>
        <a:bodyPr/>
        <a:lstStyle/>
        <a:p>
          <a:endParaRPr lang="en-US"/>
        </a:p>
      </dgm:t>
    </dgm:pt>
    <dgm:pt modelId="{88597A87-A593-4AEB-9C33-5285B25A602C}" type="sibTrans" cxnId="{65F84C05-01B4-4A65-BBB4-0A896D289DF3}">
      <dgm:prSet/>
      <dgm:spPr/>
      <dgm:t>
        <a:bodyPr/>
        <a:lstStyle/>
        <a:p>
          <a:endParaRPr lang="en-US"/>
        </a:p>
      </dgm:t>
    </dgm:pt>
    <dgm:pt modelId="{205C20B6-66C2-4862-8E45-B70C985AA715}">
      <dgm:prSet/>
      <dgm:spPr/>
      <dgm:t>
        <a:bodyPr/>
        <a:lstStyle/>
        <a:p>
          <a:r>
            <a:rPr lang="en-US" b="1">
              <a:latin typeface="Arial" panose="020B0604020202020204" pitchFamily="34" charset="0"/>
              <a:cs typeface="Arial" panose="020B0604020202020204" pitchFamily="34" charset="0"/>
            </a:rPr>
            <a:t>April</a:t>
          </a:r>
          <a:endParaRPr lang="en-US">
            <a:latin typeface="Arial" panose="020B0604020202020204" pitchFamily="34" charset="0"/>
            <a:cs typeface="Arial" panose="020B0604020202020204" pitchFamily="34" charset="0"/>
          </a:endParaRPr>
        </a:p>
      </dgm:t>
    </dgm:pt>
    <dgm:pt modelId="{32B77B24-9F51-42D7-8648-F60153B4F850}" type="parTrans" cxnId="{808E5999-E897-4A36-B550-FD256D6CDCE1}">
      <dgm:prSet/>
      <dgm:spPr/>
      <dgm:t>
        <a:bodyPr/>
        <a:lstStyle/>
        <a:p>
          <a:endParaRPr lang="en-US"/>
        </a:p>
      </dgm:t>
    </dgm:pt>
    <dgm:pt modelId="{AE253249-4C40-41CA-B318-35880DE0C843}" type="sibTrans" cxnId="{808E5999-E897-4A36-B550-FD256D6CDCE1}">
      <dgm:prSet phldrT="2" phldr="0"/>
      <dgm:spPr/>
      <dgm:t>
        <a:bodyPr/>
        <a:lstStyle/>
        <a:p>
          <a:endParaRPr lang="en-US"/>
        </a:p>
      </dgm:t>
    </dgm:pt>
    <dgm:pt modelId="{61020482-30C8-4326-844F-DE03346DBE6A}">
      <dgm:prSet custT="1"/>
      <dgm:spPr/>
      <dgm:t>
        <a:bodyPr/>
        <a:lstStyle/>
        <a:p>
          <a:pPr>
            <a:spcAft>
              <a:spcPts val="1800"/>
            </a:spcAft>
            <a:buFont typeface="Arial" panose="020B0604020202020204" pitchFamily="34" charset="0"/>
            <a:buNone/>
          </a:pPr>
          <a:r>
            <a:rPr lang="en-US" sz="1800" dirty="0">
              <a:latin typeface="Arial" panose="020B0604020202020204" pitchFamily="34" charset="0"/>
              <a:cs typeface="Arial" panose="020B0604020202020204" pitchFamily="34" charset="0"/>
            </a:rPr>
            <a:t>Identify data models for use case(s)</a:t>
          </a:r>
        </a:p>
      </dgm:t>
    </dgm:pt>
    <dgm:pt modelId="{6E98FDF0-3C00-48F5-8372-0387F2E57C62}" type="parTrans" cxnId="{4B9D4D0D-A955-43AF-B41F-63F7066BBDF5}">
      <dgm:prSet/>
      <dgm:spPr/>
      <dgm:t>
        <a:bodyPr/>
        <a:lstStyle/>
        <a:p>
          <a:endParaRPr lang="en-US"/>
        </a:p>
      </dgm:t>
    </dgm:pt>
    <dgm:pt modelId="{86752924-8DFF-4682-9E55-FF1FA2EB4AF7}" type="sibTrans" cxnId="{4B9D4D0D-A955-43AF-B41F-63F7066BBDF5}">
      <dgm:prSet phldrT="3" phldr="0"/>
      <dgm:spPr/>
      <dgm:t>
        <a:bodyPr/>
        <a:lstStyle/>
        <a:p>
          <a:endParaRPr lang="en-US"/>
        </a:p>
      </dgm:t>
    </dgm:pt>
    <dgm:pt modelId="{80DF95DF-C14B-409E-B8EA-8548A9BCB01F}">
      <dgm:prSet custT="1"/>
      <dgm:spPr/>
      <dgm:t>
        <a:bodyPr/>
        <a:lstStyle/>
        <a:p>
          <a:pPr>
            <a:spcAft>
              <a:spcPts val="1800"/>
            </a:spcAft>
            <a:buFont typeface="Arial" panose="020B0604020202020204" pitchFamily="34" charset="0"/>
            <a:buNone/>
          </a:pPr>
          <a:r>
            <a:rPr lang="en-US" sz="1800" dirty="0">
              <a:latin typeface="Arial" panose="020B0604020202020204" pitchFamily="34" charset="0"/>
              <a:cs typeface="Arial" panose="020B0604020202020204" pitchFamily="34" charset="0"/>
            </a:rPr>
            <a:t>Search for existing FHIR IGs for those data models</a:t>
          </a:r>
        </a:p>
      </dgm:t>
    </dgm:pt>
    <dgm:pt modelId="{5C919B95-0294-4805-B3AE-F401FB499BB5}" type="parTrans" cxnId="{5FB3B121-6686-4BF9-B20D-2507AED408C0}">
      <dgm:prSet/>
      <dgm:spPr/>
      <dgm:t>
        <a:bodyPr/>
        <a:lstStyle/>
        <a:p>
          <a:endParaRPr lang="en-US"/>
        </a:p>
      </dgm:t>
    </dgm:pt>
    <dgm:pt modelId="{FE54D6D6-984B-460C-9C49-D5849E28D321}" type="sibTrans" cxnId="{5FB3B121-6686-4BF9-B20D-2507AED408C0}">
      <dgm:prSet/>
      <dgm:spPr/>
      <dgm:t>
        <a:bodyPr/>
        <a:lstStyle/>
        <a:p>
          <a:endParaRPr lang="en-US"/>
        </a:p>
      </dgm:t>
    </dgm:pt>
    <dgm:pt modelId="{29DB1820-831D-4CB4-B32A-DE3E58F03FBB}">
      <dgm:prSet custT="1"/>
      <dgm:spPr/>
      <dgm:t>
        <a:bodyPr/>
        <a:lstStyle/>
        <a:p>
          <a:pPr>
            <a:spcAft>
              <a:spcPts val="1800"/>
            </a:spcAft>
            <a:buFont typeface="Arial" panose="020B0604020202020204" pitchFamily="34" charset="0"/>
            <a:buNone/>
          </a:pPr>
          <a:r>
            <a:rPr lang="en-US" sz="1800" dirty="0">
              <a:latin typeface="Arial" panose="020B0604020202020204" pitchFamily="34" charset="0"/>
              <a:cs typeface="Arial" panose="020B0604020202020204" pitchFamily="34" charset="0"/>
            </a:rPr>
            <a:t>Adapt FHIR IGs as needed and start discussions with owning group</a:t>
          </a:r>
        </a:p>
      </dgm:t>
    </dgm:pt>
    <dgm:pt modelId="{2EEEB784-8BE3-4224-B888-3B085AFF8925}" type="parTrans" cxnId="{C8051BC8-A526-4B0E-8CFE-DFB444E00A70}">
      <dgm:prSet/>
      <dgm:spPr/>
      <dgm:t>
        <a:bodyPr/>
        <a:lstStyle/>
        <a:p>
          <a:endParaRPr lang="en-US"/>
        </a:p>
      </dgm:t>
    </dgm:pt>
    <dgm:pt modelId="{906567AD-9C24-4F05-A2D3-5B4127DF6177}" type="sibTrans" cxnId="{C8051BC8-A526-4B0E-8CFE-DFB444E00A70}">
      <dgm:prSet/>
      <dgm:spPr/>
      <dgm:t>
        <a:bodyPr/>
        <a:lstStyle/>
        <a:p>
          <a:endParaRPr lang="en-US"/>
        </a:p>
      </dgm:t>
    </dgm:pt>
    <dgm:pt modelId="{5AC829D8-D87B-485A-B5DE-1400D5FCA5E4}">
      <dgm:prSet custT="1"/>
      <dgm:spPr/>
      <dgm:t>
        <a:bodyPr/>
        <a:lstStyle/>
        <a:p>
          <a:pPr>
            <a:spcAft>
              <a:spcPts val="1800"/>
            </a:spcAft>
            <a:buFont typeface="Arial" panose="020B0604020202020204" pitchFamily="34" charset="0"/>
            <a:buNone/>
          </a:pPr>
          <a:r>
            <a:rPr lang="en-US" sz="1800" dirty="0">
              <a:latin typeface="Arial" panose="020B0604020202020204" pitchFamily="34" charset="0"/>
              <a:cs typeface="Arial" panose="020B0604020202020204" pitchFamily="34" charset="0"/>
            </a:rPr>
            <a:t>Start to develop new FHIR IGs, if necessary, to close remaining gaps</a:t>
          </a:r>
        </a:p>
      </dgm:t>
    </dgm:pt>
    <dgm:pt modelId="{A2E7DD1D-D030-4411-889C-E5586F83FC78}" type="parTrans" cxnId="{23984891-3D06-45E3-A1F2-4DD1C8D9669F}">
      <dgm:prSet/>
      <dgm:spPr/>
      <dgm:t>
        <a:bodyPr/>
        <a:lstStyle/>
        <a:p>
          <a:endParaRPr lang="en-US"/>
        </a:p>
      </dgm:t>
    </dgm:pt>
    <dgm:pt modelId="{2DF8600A-815A-4AD9-9605-1F29761CA949}" type="sibTrans" cxnId="{23984891-3D06-45E3-A1F2-4DD1C8D9669F}">
      <dgm:prSet/>
      <dgm:spPr/>
      <dgm:t>
        <a:bodyPr/>
        <a:lstStyle/>
        <a:p>
          <a:endParaRPr lang="en-US"/>
        </a:p>
      </dgm:t>
    </dgm:pt>
    <dgm:pt modelId="{B8B12A58-67AB-4A23-BCCA-E9FF982CD301}">
      <dgm:prSet/>
      <dgm:spPr/>
      <dgm:t>
        <a:bodyPr/>
        <a:lstStyle/>
        <a:p>
          <a:r>
            <a:rPr lang="en-US" b="1">
              <a:latin typeface="Arial" panose="020B0604020202020204" pitchFamily="34" charset="0"/>
              <a:cs typeface="Arial" panose="020B0604020202020204" pitchFamily="34" charset="0"/>
            </a:rPr>
            <a:t>May</a:t>
          </a:r>
          <a:endParaRPr lang="en-US">
            <a:latin typeface="Arial" panose="020B0604020202020204" pitchFamily="34" charset="0"/>
            <a:cs typeface="Arial" panose="020B0604020202020204" pitchFamily="34" charset="0"/>
          </a:endParaRPr>
        </a:p>
      </dgm:t>
    </dgm:pt>
    <dgm:pt modelId="{5DEF405E-7DD1-40CC-896D-0B5157AF3B29}" type="parTrans" cxnId="{E3919905-237A-4500-81D6-D32188E37F95}">
      <dgm:prSet/>
      <dgm:spPr/>
      <dgm:t>
        <a:bodyPr/>
        <a:lstStyle/>
        <a:p>
          <a:endParaRPr lang="en-US"/>
        </a:p>
      </dgm:t>
    </dgm:pt>
    <dgm:pt modelId="{0D927F81-34E1-430F-9F65-7A388E3DC68E}" type="sibTrans" cxnId="{E3919905-237A-4500-81D6-D32188E37F95}">
      <dgm:prSet phldrT="4" phldr="0"/>
      <dgm:spPr/>
      <dgm:t>
        <a:bodyPr/>
        <a:lstStyle/>
        <a:p>
          <a:endParaRPr lang="en-US"/>
        </a:p>
      </dgm:t>
    </dgm:pt>
    <dgm:pt modelId="{AAF3B024-90D2-42AB-A18E-F4AA06EF65CF}">
      <dgm:prSet custT="1"/>
      <dgm:spPr/>
      <dgm:t>
        <a:bodyPr/>
        <a:lstStyle/>
        <a:p>
          <a:pPr>
            <a:buFont typeface="Arial" panose="020B0604020202020204" pitchFamily="34" charset="0"/>
            <a:buChar char="•"/>
          </a:pPr>
          <a:r>
            <a:rPr lang="en-US" sz="1800" dirty="0">
              <a:latin typeface="Arial" panose="020B0604020202020204" pitchFamily="34" charset="0"/>
              <a:cs typeface="Arial" panose="020B0604020202020204" pitchFamily="34" charset="0"/>
            </a:rPr>
            <a:t>Develop new FHIR IGs</a:t>
          </a:r>
        </a:p>
      </dgm:t>
    </dgm:pt>
    <dgm:pt modelId="{0E8ACF5F-0FF8-4435-852E-88A0B963CB96}" type="parTrans" cxnId="{C8C7D62A-1A9E-4F90-B5B6-D421440F5735}">
      <dgm:prSet/>
      <dgm:spPr/>
      <dgm:t>
        <a:bodyPr/>
        <a:lstStyle/>
        <a:p>
          <a:endParaRPr lang="en-US"/>
        </a:p>
      </dgm:t>
    </dgm:pt>
    <dgm:pt modelId="{7408ED7E-F281-4FB1-ACE2-83754A845F85}" type="sibTrans" cxnId="{C8C7D62A-1A9E-4F90-B5B6-D421440F5735}">
      <dgm:prSet phldrT="5" phldr="0"/>
      <dgm:spPr/>
      <dgm:t>
        <a:bodyPr/>
        <a:lstStyle/>
        <a:p>
          <a:endParaRPr lang="en-US" dirty="0"/>
        </a:p>
      </dgm:t>
    </dgm:pt>
    <dgm:pt modelId="{F7DECE77-8CF0-4855-82D2-54EDE85F1EBE}">
      <dgm:prSet/>
      <dgm:spPr/>
      <dgm:t>
        <a:bodyPr/>
        <a:lstStyle/>
        <a:p>
          <a:pPr>
            <a:spcBef>
              <a:spcPct val="0"/>
            </a:spcBef>
            <a:spcAft>
              <a:spcPct val="15000"/>
            </a:spcAft>
            <a:buFont typeface="Wingdings" panose="05000000000000000000" pitchFamily="2" charset="2"/>
            <a:buChar char="§"/>
          </a:pPr>
          <a:r>
            <a:rPr lang="en-US" sz="1600" dirty="0">
              <a:latin typeface="Arial" panose="020B0604020202020204" pitchFamily="34" charset="0"/>
              <a:cs typeface="Arial" panose="020B0604020202020204" pitchFamily="34" charset="0"/>
            </a:rPr>
            <a:t>Divide use case into tightly-scoped agile pieces</a:t>
          </a:r>
        </a:p>
      </dgm:t>
    </dgm:pt>
    <dgm:pt modelId="{D2B0420D-F4DA-4CB4-8DFA-C8519945DC82}" type="sibTrans" cxnId="{C9ACF5AF-3D49-4C6C-A1AD-9107C1C72F6E}">
      <dgm:prSet/>
      <dgm:spPr/>
      <dgm:t>
        <a:bodyPr/>
        <a:lstStyle/>
        <a:p>
          <a:endParaRPr lang="en-US"/>
        </a:p>
      </dgm:t>
    </dgm:pt>
    <dgm:pt modelId="{12723DF8-8EB2-49F5-AEE9-78413C513CB8}" type="parTrans" cxnId="{C9ACF5AF-3D49-4C6C-A1AD-9107C1C72F6E}">
      <dgm:prSet/>
      <dgm:spPr/>
      <dgm:t>
        <a:bodyPr/>
        <a:lstStyle/>
        <a:p>
          <a:endParaRPr lang="en-US"/>
        </a:p>
      </dgm:t>
    </dgm:pt>
    <dgm:pt modelId="{DB76E6E9-CC06-444A-A1BC-1AA708CE75D0}">
      <dgm:prSet/>
      <dgm:spPr/>
      <dgm:t>
        <a:bodyPr/>
        <a:lstStyle/>
        <a:p>
          <a:pPr>
            <a:spcBef>
              <a:spcPct val="0"/>
            </a:spcBef>
            <a:spcAft>
              <a:spcPct val="15000"/>
            </a:spcAft>
            <a:buFont typeface="Wingdings" panose="05000000000000000000" pitchFamily="2" charset="2"/>
            <a:buChar char="§"/>
          </a:pPr>
          <a:r>
            <a:rPr lang="en-US" sz="1600" dirty="0">
              <a:latin typeface="Arial" panose="020B0604020202020204" pitchFamily="34" charset="0"/>
              <a:cs typeface="Arial" panose="020B0604020202020204" pitchFamily="34" charset="0"/>
            </a:rPr>
            <a:t>Propose alternatives</a:t>
          </a:r>
        </a:p>
      </dgm:t>
    </dgm:pt>
    <dgm:pt modelId="{B904F868-DF0C-443B-A88A-8E3C27771D8F}" type="sibTrans" cxnId="{4965C036-CED9-4C87-AF87-91570D14B8B6}">
      <dgm:prSet/>
      <dgm:spPr/>
      <dgm:t>
        <a:bodyPr/>
        <a:lstStyle/>
        <a:p>
          <a:endParaRPr lang="en-US"/>
        </a:p>
      </dgm:t>
    </dgm:pt>
    <dgm:pt modelId="{C1E14D1A-7BDB-4EE7-A767-518EE43054A2}" type="parTrans" cxnId="{4965C036-CED9-4C87-AF87-91570D14B8B6}">
      <dgm:prSet/>
      <dgm:spPr/>
      <dgm:t>
        <a:bodyPr/>
        <a:lstStyle/>
        <a:p>
          <a:endParaRPr lang="en-US"/>
        </a:p>
      </dgm:t>
    </dgm:pt>
    <dgm:pt modelId="{7273549E-9F3E-4777-99F2-CD1FF7DBB62C}" type="pres">
      <dgm:prSet presAssocID="{0B2902D0-61A5-48D6-A1B1-42E33D508B2A}" presName="Name0" presStyleCnt="0">
        <dgm:presLayoutVars>
          <dgm:dir/>
          <dgm:animLvl val="lvl"/>
          <dgm:resizeHandles val="exact"/>
        </dgm:presLayoutVars>
      </dgm:prSet>
      <dgm:spPr/>
    </dgm:pt>
    <dgm:pt modelId="{46A6D7B5-8E29-484F-98D8-A78ED7C5AE0B}" type="pres">
      <dgm:prSet presAssocID="{97C00F4B-92DF-4E72-8D5F-5A5AC26A62C7}" presName="composite" presStyleCnt="0"/>
      <dgm:spPr/>
    </dgm:pt>
    <dgm:pt modelId="{7913B0F7-00B0-4442-AA10-7F417543B069}" type="pres">
      <dgm:prSet presAssocID="{97C00F4B-92DF-4E72-8D5F-5A5AC26A62C7}" presName="parTx" presStyleLbl="alignNode1" presStyleIdx="0" presStyleCnt="3">
        <dgm:presLayoutVars>
          <dgm:chMax val="0"/>
          <dgm:chPref val="0"/>
        </dgm:presLayoutVars>
      </dgm:prSet>
      <dgm:spPr/>
    </dgm:pt>
    <dgm:pt modelId="{DDF61F58-E667-449F-B0C1-E664A2590AE4}" type="pres">
      <dgm:prSet presAssocID="{97C00F4B-92DF-4E72-8D5F-5A5AC26A62C7}" presName="desTx" presStyleLbl="alignAccFollowNode1" presStyleIdx="0" presStyleCnt="3">
        <dgm:presLayoutVars/>
      </dgm:prSet>
      <dgm:spPr/>
    </dgm:pt>
    <dgm:pt modelId="{C3A9B375-AA9C-49C5-8BF7-78CED2AE1CA1}" type="pres">
      <dgm:prSet presAssocID="{9658FAA4-8107-404D-A40F-A951EDAD229F}" presName="space" presStyleCnt="0"/>
      <dgm:spPr/>
    </dgm:pt>
    <dgm:pt modelId="{4B98A76F-913F-4BE2-8076-754F9A9978EA}" type="pres">
      <dgm:prSet presAssocID="{205C20B6-66C2-4862-8E45-B70C985AA715}" presName="composite" presStyleCnt="0"/>
      <dgm:spPr/>
    </dgm:pt>
    <dgm:pt modelId="{248FA873-E692-47C6-9654-1680E24A72A6}" type="pres">
      <dgm:prSet presAssocID="{205C20B6-66C2-4862-8E45-B70C985AA715}" presName="parTx" presStyleLbl="alignNode1" presStyleIdx="1" presStyleCnt="3">
        <dgm:presLayoutVars>
          <dgm:chMax val="0"/>
          <dgm:chPref val="0"/>
        </dgm:presLayoutVars>
      </dgm:prSet>
      <dgm:spPr/>
    </dgm:pt>
    <dgm:pt modelId="{61E9FE11-28CF-4D87-81A0-D1A4872EAAE4}" type="pres">
      <dgm:prSet presAssocID="{205C20B6-66C2-4862-8E45-B70C985AA715}" presName="desTx" presStyleLbl="alignAccFollowNode1" presStyleIdx="1" presStyleCnt="3">
        <dgm:presLayoutVars/>
      </dgm:prSet>
      <dgm:spPr/>
    </dgm:pt>
    <dgm:pt modelId="{CA77D9A2-6C2A-4720-83B6-AA164F2A1F3B}" type="pres">
      <dgm:prSet presAssocID="{AE253249-4C40-41CA-B318-35880DE0C843}" presName="space" presStyleCnt="0"/>
      <dgm:spPr/>
    </dgm:pt>
    <dgm:pt modelId="{2EAFE131-EE44-47BC-A996-18561231679E}" type="pres">
      <dgm:prSet presAssocID="{B8B12A58-67AB-4A23-BCCA-E9FF982CD301}" presName="composite" presStyleCnt="0"/>
      <dgm:spPr/>
    </dgm:pt>
    <dgm:pt modelId="{A50253F3-0490-499A-B76A-163517D873E1}" type="pres">
      <dgm:prSet presAssocID="{B8B12A58-67AB-4A23-BCCA-E9FF982CD301}" presName="parTx" presStyleLbl="alignNode1" presStyleIdx="2" presStyleCnt="3">
        <dgm:presLayoutVars>
          <dgm:chMax val="0"/>
          <dgm:chPref val="0"/>
        </dgm:presLayoutVars>
      </dgm:prSet>
      <dgm:spPr/>
    </dgm:pt>
    <dgm:pt modelId="{147E3F80-2CC3-447A-B69E-E951BA9A6E6E}" type="pres">
      <dgm:prSet presAssocID="{B8B12A58-67AB-4A23-BCCA-E9FF982CD301}" presName="desTx" presStyleLbl="alignAccFollowNode1" presStyleIdx="2" presStyleCnt="3">
        <dgm:presLayoutVars/>
      </dgm:prSet>
      <dgm:spPr/>
    </dgm:pt>
  </dgm:ptLst>
  <dgm:cxnLst>
    <dgm:cxn modelId="{65F84C05-01B4-4A65-BBB4-0A896D289DF3}" srcId="{ABD0C6AA-08B3-49AE-A3A4-9BCE6C099154}" destId="{7513C4B5-3C78-4882-886B-BE3CA32C5BB8}" srcOrd="0" destOrd="0" parTransId="{9B21625F-D9CC-43B1-8622-AD1A4B66386B}" sibTransId="{88597A87-A593-4AEB-9C33-5285B25A602C}"/>
    <dgm:cxn modelId="{E3919905-237A-4500-81D6-D32188E37F95}" srcId="{0B2902D0-61A5-48D6-A1B1-42E33D508B2A}" destId="{B8B12A58-67AB-4A23-BCCA-E9FF982CD301}" srcOrd="2" destOrd="0" parTransId="{5DEF405E-7DD1-40CC-896D-0B5157AF3B29}" sibTransId="{0D927F81-34E1-430F-9F65-7A388E3DC68E}"/>
    <dgm:cxn modelId="{4B9D4D0D-A955-43AF-B41F-63F7066BBDF5}" srcId="{205C20B6-66C2-4862-8E45-B70C985AA715}" destId="{61020482-30C8-4326-844F-DE03346DBE6A}" srcOrd="0" destOrd="0" parTransId="{6E98FDF0-3C00-48F5-8372-0387F2E57C62}" sibTransId="{86752924-8DFF-4682-9E55-FF1FA2EB4AF7}"/>
    <dgm:cxn modelId="{FC1FA112-C99A-45BC-9DF0-7D16F812AC6E}" type="presOf" srcId="{97C00F4B-92DF-4E72-8D5F-5A5AC26A62C7}" destId="{7913B0F7-00B0-4442-AA10-7F417543B069}" srcOrd="0" destOrd="0" presId="urn:microsoft.com/office/officeart/2016/7/layout/ChevronBlockProcess"/>
    <dgm:cxn modelId="{5FB3B121-6686-4BF9-B20D-2507AED408C0}" srcId="{205C20B6-66C2-4862-8E45-B70C985AA715}" destId="{80DF95DF-C14B-409E-B8EA-8548A9BCB01F}" srcOrd="1" destOrd="0" parTransId="{5C919B95-0294-4805-B3AE-F401FB499BB5}" sibTransId="{FE54D6D6-984B-460C-9C49-D5849E28D321}"/>
    <dgm:cxn modelId="{C8C7D62A-1A9E-4F90-B5B6-D421440F5735}" srcId="{B8B12A58-67AB-4A23-BCCA-E9FF982CD301}" destId="{AAF3B024-90D2-42AB-A18E-F4AA06EF65CF}" srcOrd="0" destOrd="0" parTransId="{0E8ACF5F-0FF8-4435-852E-88A0B963CB96}" sibTransId="{7408ED7E-F281-4FB1-ACE2-83754A845F85}"/>
    <dgm:cxn modelId="{4965C036-CED9-4C87-AF87-91570D14B8B6}" srcId="{ABD0C6AA-08B3-49AE-A3A4-9BCE6C099154}" destId="{DB76E6E9-CC06-444A-A1BC-1AA708CE75D0}" srcOrd="1" destOrd="0" parTransId="{C1E14D1A-7BDB-4EE7-A767-518EE43054A2}" sibTransId="{B904F868-DF0C-443B-A88A-8E3C27771D8F}"/>
    <dgm:cxn modelId="{9670E44A-7C28-47DA-B217-9457A8031E13}" type="presOf" srcId="{61020482-30C8-4326-844F-DE03346DBE6A}" destId="{61E9FE11-28CF-4D87-81A0-D1A4872EAAE4}" srcOrd="0" destOrd="0" presId="urn:microsoft.com/office/officeart/2016/7/layout/ChevronBlockProcess"/>
    <dgm:cxn modelId="{05BD8351-354D-4B9E-ACAD-A7CA73BF36C6}" type="presOf" srcId="{AAF3B024-90D2-42AB-A18E-F4AA06EF65CF}" destId="{147E3F80-2CC3-447A-B69E-E951BA9A6E6E}" srcOrd="0" destOrd="0" presId="urn:microsoft.com/office/officeart/2016/7/layout/ChevronBlockProcess"/>
    <dgm:cxn modelId="{E0D9AB65-52BE-4720-8416-AFF0CCCECC0A}" type="presOf" srcId="{80DF95DF-C14B-409E-B8EA-8548A9BCB01F}" destId="{61E9FE11-28CF-4D87-81A0-D1A4872EAAE4}" srcOrd="0" destOrd="1" presId="urn:microsoft.com/office/officeart/2016/7/layout/ChevronBlockProcess"/>
    <dgm:cxn modelId="{1838666B-30D0-4F54-B759-C65FC953D9D1}" srcId="{97C00F4B-92DF-4E72-8D5F-5A5AC26A62C7}" destId="{ABD0C6AA-08B3-49AE-A3A4-9BCE6C099154}" srcOrd="1" destOrd="0" parTransId="{BE41E7D0-72EE-4664-A864-89636CC97289}" sibTransId="{2019EEF9-0179-469E-BA3B-68296E4F39C7}"/>
    <dgm:cxn modelId="{A7C7AD6F-EA8A-4374-8CF6-492CFA7F044E}" type="presOf" srcId="{205C20B6-66C2-4862-8E45-B70C985AA715}" destId="{248FA873-E692-47C6-9654-1680E24A72A6}" srcOrd="0" destOrd="0" presId="urn:microsoft.com/office/officeart/2016/7/layout/ChevronBlockProcess"/>
    <dgm:cxn modelId="{517F8C72-7627-482D-A8ED-638FE626CF30}" srcId="{186A1A5D-9FC9-40BD-8045-8B7AF1C068CC}" destId="{FF7FD110-708F-48F9-A84C-50512A243405}" srcOrd="0" destOrd="0" parTransId="{553A8CC7-5996-4165-95F0-68374ABB1FA0}" sibTransId="{561E69BE-4FE5-46DA-925C-D84CBDFF2554}"/>
    <dgm:cxn modelId="{EE96A577-74D1-4FA2-B218-CCED1F9D43E4}" type="presOf" srcId="{5AC829D8-D87B-485A-B5DE-1400D5FCA5E4}" destId="{61E9FE11-28CF-4D87-81A0-D1A4872EAAE4}" srcOrd="0" destOrd="3" presId="urn:microsoft.com/office/officeart/2016/7/layout/ChevronBlockProcess"/>
    <dgm:cxn modelId="{4C099682-9CA9-49E5-BD22-F1584E6D6753}" type="presOf" srcId="{7513C4B5-3C78-4882-886B-BE3CA32C5BB8}" destId="{DDF61F58-E667-449F-B0C1-E664A2590AE4}" srcOrd="0" destOrd="3" presId="urn:microsoft.com/office/officeart/2016/7/layout/ChevronBlockProcess"/>
    <dgm:cxn modelId="{7A8A158E-DCB3-419B-AB84-DDB9A961E0A1}" type="presOf" srcId="{0B2902D0-61A5-48D6-A1B1-42E33D508B2A}" destId="{7273549E-9F3E-4777-99F2-CD1FF7DBB62C}" srcOrd="0" destOrd="0" presId="urn:microsoft.com/office/officeart/2016/7/layout/ChevronBlockProcess"/>
    <dgm:cxn modelId="{23984891-3D06-45E3-A1F2-4DD1C8D9669F}" srcId="{205C20B6-66C2-4862-8E45-B70C985AA715}" destId="{5AC829D8-D87B-485A-B5DE-1400D5FCA5E4}" srcOrd="3" destOrd="0" parTransId="{A2E7DD1D-D030-4411-889C-E5586F83FC78}" sibTransId="{2DF8600A-815A-4AD9-9605-1F29761CA949}"/>
    <dgm:cxn modelId="{808E5999-E897-4A36-B550-FD256D6CDCE1}" srcId="{0B2902D0-61A5-48D6-A1B1-42E33D508B2A}" destId="{205C20B6-66C2-4862-8E45-B70C985AA715}" srcOrd="1" destOrd="0" parTransId="{32B77B24-9F51-42D7-8648-F60153B4F850}" sibTransId="{AE253249-4C40-41CA-B318-35880DE0C843}"/>
    <dgm:cxn modelId="{62F1019F-8605-4483-AD4D-9418513CC6D8}" type="presOf" srcId="{186A1A5D-9FC9-40BD-8045-8B7AF1C068CC}" destId="{DDF61F58-E667-449F-B0C1-E664A2590AE4}" srcOrd="0" destOrd="0" presId="urn:microsoft.com/office/officeart/2016/7/layout/ChevronBlockProcess"/>
    <dgm:cxn modelId="{E17524A7-C105-4078-AB0F-159C694F2D65}" type="presOf" srcId="{ABD0C6AA-08B3-49AE-A3A4-9BCE6C099154}" destId="{DDF61F58-E667-449F-B0C1-E664A2590AE4}" srcOrd="0" destOrd="2" presId="urn:microsoft.com/office/officeart/2016/7/layout/ChevronBlockProcess"/>
    <dgm:cxn modelId="{C9ACF5AF-3D49-4C6C-A1AD-9107C1C72F6E}" srcId="{ABD0C6AA-08B3-49AE-A3A4-9BCE6C099154}" destId="{F7DECE77-8CF0-4855-82D2-54EDE85F1EBE}" srcOrd="2" destOrd="0" parTransId="{12723DF8-8EB2-49F5-AEE9-78413C513CB8}" sibTransId="{D2B0420D-F4DA-4CB4-8DFA-C8519945DC82}"/>
    <dgm:cxn modelId="{5765ECB2-B8B3-442C-B659-9ACC69A4F9CC}" type="presOf" srcId="{B8B12A58-67AB-4A23-BCCA-E9FF982CD301}" destId="{A50253F3-0490-499A-B76A-163517D873E1}" srcOrd="0" destOrd="0" presId="urn:microsoft.com/office/officeart/2016/7/layout/ChevronBlockProcess"/>
    <dgm:cxn modelId="{CAD383B3-EFBD-44E7-BBD8-1C524BDB5CAB}" type="presOf" srcId="{FF7FD110-708F-48F9-A84C-50512A243405}" destId="{DDF61F58-E667-449F-B0C1-E664A2590AE4}" srcOrd="0" destOrd="1" presId="urn:microsoft.com/office/officeart/2016/7/layout/ChevronBlockProcess"/>
    <dgm:cxn modelId="{7A89EBC3-72DE-44AE-96C4-3FEAE18DB6C8}" srcId="{0B2902D0-61A5-48D6-A1B1-42E33D508B2A}" destId="{97C00F4B-92DF-4E72-8D5F-5A5AC26A62C7}" srcOrd="0" destOrd="0" parTransId="{E7356567-D316-4C35-A77B-3A676D882414}" sibTransId="{9658FAA4-8107-404D-A40F-A951EDAD229F}"/>
    <dgm:cxn modelId="{F34D5CC5-F549-493E-8BD6-E6533D62D3B6}" type="presOf" srcId="{DB76E6E9-CC06-444A-A1BC-1AA708CE75D0}" destId="{DDF61F58-E667-449F-B0C1-E664A2590AE4}" srcOrd="0" destOrd="4" presId="urn:microsoft.com/office/officeart/2016/7/layout/ChevronBlockProcess"/>
    <dgm:cxn modelId="{C8051BC8-A526-4B0E-8CFE-DFB444E00A70}" srcId="{205C20B6-66C2-4862-8E45-B70C985AA715}" destId="{29DB1820-831D-4CB4-B32A-DE3E58F03FBB}" srcOrd="2" destOrd="0" parTransId="{2EEEB784-8BE3-4224-B888-3B085AFF8925}" sibTransId="{906567AD-9C24-4F05-A2D3-5B4127DF6177}"/>
    <dgm:cxn modelId="{7C9546E1-CA05-4B6E-9E56-8D65D63096FC}" type="presOf" srcId="{F7DECE77-8CF0-4855-82D2-54EDE85F1EBE}" destId="{DDF61F58-E667-449F-B0C1-E664A2590AE4}" srcOrd="0" destOrd="5" presId="urn:microsoft.com/office/officeart/2016/7/layout/ChevronBlockProcess"/>
    <dgm:cxn modelId="{B4FB0AE3-B991-4410-BC37-18FAAEC9BA01}" srcId="{97C00F4B-92DF-4E72-8D5F-5A5AC26A62C7}" destId="{186A1A5D-9FC9-40BD-8045-8B7AF1C068CC}" srcOrd="0" destOrd="0" parTransId="{52E3E52E-1858-4895-92BE-25F9B54179EA}" sibTransId="{5E9FCC64-126A-4D1C-8D62-5BDB803E05CA}"/>
    <dgm:cxn modelId="{694AA3E4-43A3-48B9-A4EA-CB3C60441AE0}" type="presOf" srcId="{29DB1820-831D-4CB4-B32A-DE3E58F03FBB}" destId="{61E9FE11-28CF-4D87-81A0-D1A4872EAAE4}" srcOrd="0" destOrd="2" presId="urn:microsoft.com/office/officeart/2016/7/layout/ChevronBlockProcess"/>
    <dgm:cxn modelId="{A52FA885-8C1A-49ED-804D-BAFEC7F61A04}" type="presParOf" srcId="{7273549E-9F3E-4777-99F2-CD1FF7DBB62C}" destId="{46A6D7B5-8E29-484F-98D8-A78ED7C5AE0B}" srcOrd="0" destOrd="0" presId="urn:microsoft.com/office/officeart/2016/7/layout/ChevronBlockProcess"/>
    <dgm:cxn modelId="{23BA23EA-48DF-46C7-8DB0-AB04F9FBB302}" type="presParOf" srcId="{46A6D7B5-8E29-484F-98D8-A78ED7C5AE0B}" destId="{7913B0F7-00B0-4442-AA10-7F417543B069}" srcOrd="0" destOrd="0" presId="urn:microsoft.com/office/officeart/2016/7/layout/ChevronBlockProcess"/>
    <dgm:cxn modelId="{7C3D6DEF-343B-4449-94A6-DB583E003A08}" type="presParOf" srcId="{46A6D7B5-8E29-484F-98D8-A78ED7C5AE0B}" destId="{DDF61F58-E667-449F-B0C1-E664A2590AE4}" srcOrd="1" destOrd="0" presId="urn:microsoft.com/office/officeart/2016/7/layout/ChevronBlockProcess"/>
    <dgm:cxn modelId="{095C70DB-A41E-43BD-A99C-DA8704AB66D3}" type="presParOf" srcId="{7273549E-9F3E-4777-99F2-CD1FF7DBB62C}" destId="{C3A9B375-AA9C-49C5-8BF7-78CED2AE1CA1}" srcOrd="1" destOrd="0" presId="urn:microsoft.com/office/officeart/2016/7/layout/ChevronBlockProcess"/>
    <dgm:cxn modelId="{23C32954-057C-41E6-A6D9-40F3D4D5C6B8}" type="presParOf" srcId="{7273549E-9F3E-4777-99F2-CD1FF7DBB62C}" destId="{4B98A76F-913F-4BE2-8076-754F9A9978EA}" srcOrd="2" destOrd="0" presId="urn:microsoft.com/office/officeart/2016/7/layout/ChevronBlockProcess"/>
    <dgm:cxn modelId="{8C8B2007-4AF3-4378-B493-E2482B09D83A}" type="presParOf" srcId="{4B98A76F-913F-4BE2-8076-754F9A9978EA}" destId="{248FA873-E692-47C6-9654-1680E24A72A6}" srcOrd="0" destOrd="0" presId="urn:microsoft.com/office/officeart/2016/7/layout/ChevronBlockProcess"/>
    <dgm:cxn modelId="{CA88650A-B054-446C-AB56-1137246FD900}" type="presParOf" srcId="{4B98A76F-913F-4BE2-8076-754F9A9978EA}" destId="{61E9FE11-28CF-4D87-81A0-D1A4872EAAE4}" srcOrd="1" destOrd="0" presId="urn:microsoft.com/office/officeart/2016/7/layout/ChevronBlockProcess"/>
    <dgm:cxn modelId="{18E2E1A6-DC54-426E-8B01-5A4EF4C67726}" type="presParOf" srcId="{7273549E-9F3E-4777-99F2-CD1FF7DBB62C}" destId="{CA77D9A2-6C2A-4720-83B6-AA164F2A1F3B}" srcOrd="3" destOrd="0" presId="urn:microsoft.com/office/officeart/2016/7/layout/ChevronBlockProcess"/>
    <dgm:cxn modelId="{CDA0B745-7222-4BE5-81E2-EE245E2DC7E4}" type="presParOf" srcId="{7273549E-9F3E-4777-99F2-CD1FF7DBB62C}" destId="{2EAFE131-EE44-47BC-A996-18561231679E}" srcOrd="4" destOrd="0" presId="urn:microsoft.com/office/officeart/2016/7/layout/ChevronBlockProcess"/>
    <dgm:cxn modelId="{8AF1FBE1-0EAD-417A-9119-0F1DA8EA22E5}" type="presParOf" srcId="{2EAFE131-EE44-47BC-A996-18561231679E}" destId="{A50253F3-0490-499A-B76A-163517D873E1}" srcOrd="0" destOrd="0" presId="urn:microsoft.com/office/officeart/2016/7/layout/ChevronBlockProcess"/>
    <dgm:cxn modelId="{7D0C89AC-7BA5-40D8-8F5E-75C6C7394CC8}" type="presParOf" srcId="{2EAFE131-EE44-47BC-A996-18561231679E}" destId="{147E3F80-2CC3-447A-B69E-E951BA9A6E6E}" srcOrd="1" destOrd="0" presId="urn:microsoft.com/office/officeart/2016/7/layout/ChevronBlock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B2902D0-61A5-48D6-A1B1-42E33D508B2A}" type="doc">
      <dgm:prSet loTypeId="urn:microsoft.com/office/officeart/2016/7/layout/ChevronBlockProcess" loCatId="process" qsTypeId="urn:microsoft.com/office/officeart/2005/8/quickstyle/simple2" qsCatId="simple" csTypeId="urn:microsoft.com/office/officeart/2005/8/colors/colorful2" csCatId="colorful" phldr="1"/>
      <dgm:spPr/>
      <dgm:t>
        <a:bodyPr/>
        <a:lstStyle/>
        <a:p>
          <a:endParaRPr lang="en-US"/>
        </a:p>
      </dgm:t>
    </dgm:pt>
    <dgm:pt modelId="{97C00F4B-92DF-4E72-8D5F-5A5AC26A62C7}">
      <dgm:prSet/>
      <dgm:spPr/>
      <dgm:t>
        <a:bodyPr/>
        <a:lstStyle/>
        <a:p>
          <a:r>
            <a:rPr lang="en-US" dirty="0">
              <a:latin typeface="Arial" panose="020B0604020202020204" pitchFamily="34" charset="0"/>
              <a:cs typeface="Arial" panose="020B0604020202020204" pitchFamily="34" charset="0"/>
            </a:rPr>
            <a:t>June</a:t>
          </a:r>
        </a:p>
      </dgm:t>
    </dgm:pt>
    <dgm:pt modelId="{E7356567-D316-4C35-A77B-3A676D882414}" type="parTrans" cxnId="{7A89EBC3-72DE-44AE-96C4-3FEAE18DB6C8}">
      <dgm:prSet/>
      <dgm:spPr/>
      <dgm:t>
        <a:bodyPr/>
        <a:lstStyle/>
        <a:p>
          <a:endParaRPr lang="en-US"/>
        </a:p>
      </dgm:t>
    </dgm:pt>
    <dgm:pt modelId="{9658FAA4-8107-404D-A40F-A951EDAD229F}" type="sibTrans" cxnId="{7A89EBC3-72DE-44AE-96C4-3FEAE18DB6C8}">
      <dgm:prSet phldrT="1" phldr="0"/>
      <dgm:spPr/>
      <dgm:t>
        <a:bodyPr/>
        <a:lstStyle/>
        <a:p>
          <a:endParaRPr lang="en-US" dirty="0"/>
        </a:p>
      </dgm:t>
    </dgm:pt>
    <dgm:pt modelId="{FF7FD110-708F-48F9-A84C-50512A243405}">
      <dgm:prSet custT="1"/>
      <dgm:spPr/>
      <dgm:t>
        <a:bodyPr/>
        <a:lstStyle/>
        <a:p>
          <a:pPr>
            <a:spcAft>
              <a:spcPts val="1800"/>
            </a:spcAft>
            <a:buFont typeface="Wingdings" panose="05000000000000000000" pitchFamily="2" charset="2"/>
            <a:buChar char="§"/>
          </a:pPr>
          <a:r>
            <a:rPr lang="en-US" sz="1800" dirty="0">
              <a:latin typeface="Arial" panose="020B0604020202020204" pitchFamily="34" charset="0"/>
              <a:cs typeface="Arial" panose="020B0604020202020204" pitchFamily="34" charset="0"/>
            </a:rPr>
            <a:t>Finalize FHIR IGs for use case</a:t>
          </a:r>
        </a:p>
      </dgm:t>
    </dgm:pt>
    <dgm:pt modelId="{553A8CC7-5996-4165-95F0-68374ABB1FA0}" type="parTrans" cxnId="{517F8C72-7627-482D-A8ED-638FE626CF30}">
      <dgm:prSet/>
      <dgm:spPr/>
      <dgm:t>
        <a:bodyPr/>
        <a:lstStyle/>
        <a:p>
          <a:endParaRPr lang="en-US"/>
        </a:p>
      </dgm:t>
    </dgm:pt>
    <dgm:pt modelId="{561E69BE-4FE5-46DA-925C-D84CBDFF2554}" type="sibTrans" cxnId="{517F8C72-7627-482D-A8ED-638FE626CF30}">
      <dgm:prSet/>
      <dgm:spPr/>
      <dgm:t>
        <a:bodyPr/>
        <a:lstStyle/>
        <a:p>
          <a:endParaRPr lang="en-US"/>
        </a:p>
      </dgm:t>
    </dgm:pt>
    <dgm:pt modelId="{A3CECAD5-11E2-409C-95DE-065C154C0A01}">
      <dgm:prSet custT="1"/>
      <dgm:spPr/>
      <dgm:t>
        <a:bodyPr/>
        <a:lstStyle/>
        <a:p>
          <a:pPr>
            <a:spcAft>
              <a:spcPts val="1800"/>
            </a:spcAft>
          </a:pPr>
          <a:r>
            <a:rPr lang="en-US" sz="1800" dirty="0">
              <a:latin typeface="Arial" panose="020B0604020202020204" pitchFamily="34" charset="0"/>
              <a:cs typeface="Arial" panose="020B0604020202020204" pitchFamily="34" charset="0"/>
            </a:rPr>
            <a:t>Start developing reference implementation of use case</a:t>
          </a:r>
        </a:p>
      </dgm:t>
    </dgm:pt>
    <dgm:pt modelId="{6224C729-FEF7-4CDF-80C9-1A423DA9C7E7}" type="parTrans" cxnId="{54AC13BC-65EB-410E-A455-719E13C0CA5A}">
      <dgm:prSet/>
      <dgm:spPr/>
      <dgm:t>
        <a:bodyPr/>
        <a:lstStyle/>
        <a:p>
          <a:endParaRPr lang="en-US"/>
        </a:p>
      </dgm:t>
    </dgm:pt>
    <dgm:pt modelId="{050CD91C-8BAA-4992-AD04-227EAE92071D}" type="sibTrans" cxnId="{54AC13BC-65EB-410E-A455-719E13C0CA5A}">
      <dgm:prSet/>
      <dgm:spPr/>
      <dgm:t>
        <a:bodyPr/>
        <a:lstStyle/>
        <a:p>
          <a:endParaRPr lang="en-US"/>
        </a:p>
      </dgm:t>
    </dgm:pt>
    <dgm:pt modelId="{EA73BB36-DE24-48BE-8AAF-7AFD9652B7FE}">
      <dgm:prSet custT="1"/>
      <dgm:spPr/>
      <dgm:t>
        <a:bodyPr/>
        <a:lstStyle/>
        <a:p>
          <a:pPr>
            <a:spcAft>
              <a:spcPts val="1800"/>
            </a:spcAft>
          </a:pPr>
          <a:r>
            <a:rPr lang="en-US" sz="1800" dirty="0">
              <a:latin typeface="Arial" panose="020B0604020202020204" pitchFamily="34" charset="0"/>
              <a:cs typeface="Arial" panose="020B0604020202020204" pitchFamily="34" charset="0"/>
            </a:rPr>
            <a:t>Identify / develop testing frameworks</a:t>
          </a:r>
        </a:p>
      </dgm:t>
    </dgm:pt>
    <dgm:pt modelId="{69DE1774-1091-4485-AD62-FC45250B69C8}" type="parTrans" cxnId="{3BD76F6E-4FE1-464D-9D19-CA14C7F87BD9}">
      <dgm:prSet/>
      <dgm:spPr/>
      <dgm:t>
        <a:bodyPr/>
        <a:lstStyle/>
        <a:p>
          <a:endParaRPr lang="en-US"/>
        </a:p>
      </dgm:t>
    </dgm:pt>
    <dgm:pt modelId="{99AA0C61-3F6F-4FE4-8316-7B8EA5CBF7B2}" type="sibTrans" cxnId="{3BD76F6E-4FE1-464D-9D19-CA14C7F87BD9}">
      <dgm:prSet/>
      <dgm:spPr/>
      <dgm:t>
        <a:bodyPr/>
        <a:lstStyle/>
        <a:p>
          <a:endParaRPr lang="en-US"/>
        </a:p>
      </dgm:t>
    </dgm:pt>
    <dgm:pt modelId="{E25C0EB1-EF13-4CE2-A8CD-19F2D5CC43E5}">
      <dgm:prSet/>
      <dgm:spPr/>
      <dgm:t>
        <a:bodyPr/>
        <a:lstStyle/>
        <a:p>
          <a:r>
            <a:rPr lang="en-US" dirty="0">
              <a:latin typeface="Arial" panose="020B0604020202020204" pitchFamily="34" charset="0"/>
              <a:cs typeface="Arial" panose="020B0604020202020204" pitchFamily="34" charset="0"/>
            </a:rPr>
            <a:t>July</a:t>
          </a:r>
        </a:p>
      </dgm:t>
    </dgm:pt>
    <dgm:pt modelId="{2BAAAB14-2A3E-4801-A921-C3A96B5B0780}" type="parTrans" cxnId="{BF3DB459-6CFE-4177-A97E-025C84BBE260}">
      <dgm:prSet/>
      <dgm:spPr/>
      <dgm:t>
        <a:bodyPr/>
        <a:lstStyle/>
        <a:p>
          <a:endParaRPr lang="en-US"/>
        </a:p>
      </dgm:t>
    </dgm:pt>
    <dgm:pt modelId="{582280FC-EEAB-497C-BDA3-87682F8EDFB4}" type="sibTrans" cxnId="{BF3DB459-6CFE-4177-A97E-025C84BBE260}">
      <dgm:prSet/>
      <dgm:spPr/>
      <dgm:t>
        <a:bodyPr/>
        <a:lstStyle/>
        <a:p>
          <a:endParaRPr lang="en-US"/>
        </a:p>
      </dgm:t>
    </dgm:pt>
    <dgm:pt modelId="{D5D52FDD-267D-4DA7-AFED-E387CBA28C91}">
      <dgm:prSet custT="1"/>
      <dgm:spPr/>
      <dgm:t>
        <a:bodyPr/>
        <a:lstStyle/>
        <a:p>
          <a:pPr>
            <a:spcAft>
              <a:spcPts val="1800"/>
            </a:spcAft>
            <a:buFont typeface="Wingdings" panose="05000000000000000000" pitchFamily="2" charset="2"/>
            <a:buChar char="§"/>
          </a:pPr>
          <a:r>
            <a:rPr lang="en-US" sz="1800" dirty="0">
              <a:latin typeface="Arial" panose="020B0604020202020204" pitchFamily="34" charset="0"/>
              <a:cs typeface="Arial" panose="020B0604020202020204" pitchFamily="34" charset="0"/>
            </a:rPr>
            <a:t>Develop reference implementation</a:t>
          </a:r>
        </a:p>
      </dgm:t>
    </dgm:pt>
    <dgm:pt modelId="{B541696A-28E9-415B-98CB-56350C35BF58}" type="parTrans" cxnId="{A57D6AED-1949-4C3E-B99E-E0358F44EA0C}">
      <dgm:prSet/>
      <dgm:spPr/>
      <dgm:t>
        <a:bodyPr/>
        <a:lstStyle/>
        <a:p>
          <a:endParaRPr lang="en-US"/>
        </a:p>
      </dgm:t>
    </dgm:pt>
    <dgm:pt modelId="{7702547B-939A-4342-ACFB-6034343A5698}" type="sibTrans" cxnId="{A57D6AED-1949-4C3E-B99E-E0358F44EA0C}">
      <dgm:prSet/>
      <dgm:spPr/>
      <dgm:t>
        <a:bodyPr/>
        <a:lstStyle/>
        <a:p>
          <a:endParaRPr lang="en-US"/>
        </a:p>
      </dgm:t>
    </dgm:pt>
    <dgm:pt modelId="{7619400C-05D0-45DA-BE35-220ECBC2F861}">
      <dgm:prSet custT="1"/>
      <dgm:spPr/>
      <dgm:t>
        <a:bodyPr/>
        <a:lstStyle/>
        <a:p>
          <a:pPr>
            <a:spcAft>
              <a:spcPts val="1800"/>
            </a:spcAft>
          </a:pPr>
          <a:r>
            <a:rPr lang="en-US" sz="1800" dirty="0">
              <a:latin typeface="Arial" panose="020B0604020202020204" pitchFamily="34" charset="0"/>
              <a:cs typeface="Arial" panose="020B0604020202020204" pitchFamily="34" charset="0"/>
            </a:rPr>
            <a:t>Perform agile functional testing</a:t>
          </a:r>
        </a:p>
      </dgm:t>
    </dgm:pt>
    <dgm:pt modelId="{D04A0890-ED65-45AB-9A80-CB52FDA011A3}" type="parTrans" cxnId="{D7BDDB4C-1142-4C36-9A93-34BBAE32E5A6}">
      <dgm:prSet/>
      <dgm:spPr/>
      <dgm:t>
        <a:bodyPr/>
        <a:lstStyle/>
        <a:p>
          <a:endParaRPr lang="en-US"/>
        </a:p>
      </dgm:t>
    </dgm:pt>
    <dgm:pt modelId="{D549F4E5-AE98-4D90-A01D-67835759413A}" type="sibTrans" cxnId="{D7BDDB4C-1142-4C36-9A93-34BBAE32E5A6}">
      <dgm:prSet/>
      <dgm:spPr/>
      <dgm:t>
        <a:bodyPr/>
        <a:lstStyle/>
        <a:p>
          <a:endParaRPr lang="en-US"/>
        </a:p>
      </dgm:t>
    </dgm:pt>
    <dgm:pt modelId="{9D883FDA-3109-4233-966C-F945781CBE52}">
      <dgm:prSet/>
      <dgm:spPr/>
      <dgm:t>
        <a:bodyPr/>
        <a:lstStyle/>
        <a:p>
          <a:r>
            <a:rPr lang="en-US" dirty="0">
              <a:latin typeface="Arial" panose="020B0604020202020204" pitchFamily="34" charset="0"/>
              <a:cs typeface="Arial" panose="020B0604020202020204" pitchFamily="34" charset="0"/>
            </a:rPr>
            <a:t>August</a:t>
          </a:r>
        </a:p>
      </dgm:t>
    </dgm:pt>
    <dgm:pt modelId="{85A85288-13F6-4634-B529-8326578714C6}" type="parTrans" cxnId="{2651ADCF-D57F-4DC0-9CBF-9D4504E920C2}">
      <dgm:prSet/>
      <dgm:spPr/>
      <dgm:t>
        <a:bodyPr/>
        <a:lstStyle/>
        <a:p>
          <a:endParaRPr lang="en-US"/>
        </a:p>
      </dgm:t>
    </dgm:pt>
    <dgm:pt modelId="{8F58B2B5-FBB2-40DF-ACB1-EA6CED73F24A}" type="sibTrans" cxnId="{2651ADCF-D57F-4DC0-9CBF-9D4504E920C2}">
      <dgm:prSet/>
      <dgm:spPr/>
      <dgm:t>
        <a:bodyPr/>
        <a:lstStyle/>
        <a:p>
          <a:endParaRPr lang="en-US"/>
        </a:p>
      </dgm:t>
    </dgm:pt>
    <dgm:pt modelId="{27E57E90-96D9-4F06-8776-4B7E03E24275}">
      <dgm:prSet custT="1"/>
      <dgm:spPr/>
      <dgm:t>
        <a:bodyPr/>
        <a:lstStyle/>
        <a:p>
          <a:pPr>
            <a:spcAft>
              <a:spcPts val="1800"/>
            </a:spcAft>
            <a:buFont typeface="Wingdings" panose="05000000000000000000" pitchFamily="2" charset="2"/>
            <a:buChar char="§"/>
          </a:pPr>
          <a:r>
            <a:rPr lang="en-US" sz="1800" dirty="0">
              <a:latin typeface="Arial" panose="020B0604020202020204" pitchFamily="34" charset="0"/>
              <a:cs typeface="Arial" panose="020B0604020202020204" pitchFamily="34" charset="0"/>
            </a:rPr>
            <a:t>Finalize reference implementation development</a:t>
          </a:r>
        </a:p>
      </dgm:t>
    </dgm:pt>
    <dgm:pt modelId="{6B3590AD-DB7E-4C33-B495-00CFF29A3BD1}" type="parTrans" cxnId="{2F86842E-1428-49C1-ACFC-E1750D4ABF9E}">
      <dgm:prSet/>
      <dgm:spPr/>
      <dgm:t>
        <a:bodyPr/>
        <a:lstStyle/>
        <a:p>
          <a:endParaRPr lang="en-US"/>
        </a:p>
      </dgm:t>
    </dgm:pt>
    <dgm:pt modelId="{AF69CD82-A208-4083-A3F0-6A687DFB5E62}" type="sibTrans" cxnId="{2F86842E-1428-49C1-ACFC-E1750D4ABF9E}">
      <dgm:prSet/>
      <dgm:spPr/>
      <dgm:t>
        <a:bodyPr/>
        <a:lstStyle/>
        <a:p>
          <a:endParaRPr lang="en-US"/>
        </a:p>
      </dgm:t>
    </dgm:pt>
    <dgm:pt modelId="{AA150F75-5DDB-46F4-8113-B9F0AC475DCD}">
      <dgm:prSet custT="1"/>
      <dgm:spPr/>
      <dgm:t>
        <a:bodyPr/>
        <a:lstStyle/>
        <a:p>
          <a:pPr>
            <a:spcAft>
              <a:spcPts val="1800"/>
            </a:spcAft>
          </a:pPr>
          <a:r>
            <a:rPr lang="en-US" sz="1800" dirty="0">
              <a:latin typeface="Arial" panose="020B0604020202020204" pitchFamily="34" charset="0"/>
              <a:cs typeface="Arial" panose="020B0604020202020204" pitchFamily="34" charset="0"/>
            </a:rPr>
            <a:t>Perform system-level testing</a:t>
          </a:r>
        </a:p>
      </dgm:t>
    </dgm:pt>
    <dgm:pt modelId="{E41604DC-7D0C-4533-A2BA-78DF130C0BE0}" type="parTrans" cxnId="{947C035E-E363-4B33-AEA3-0FF93167E8FE}">
      <dgm:prSet/>
      <dgm:spPr/>
      <dgm:t>
        <a:bodyPr/>
        <a:lstStyle/>
        <a:p>
          <a:endParaRPr lang="en-US"/>
        </a:p>
      </dgm:t>
    </dgm:pt>
    <dgm:pt modelId="{34DEC0FB-A804-484C-B176-EAC82B96AAD3}" type="sibTrans" cxnId="{947C035E-E363-4B33-AEA3-0FF93167E8FE}">
      <dgm:prSet/>
      <dgm:spPr/>
      <dgm:t>
        <a:bodyPr/>
        <a:lstStyle/>
        <a:p>
          <a:endParaRPr lang="en-US"/>
        </a:p>
      </dgm:t>
    </dgm:pt>
    <dgm:pt modelId="{74F85985-18D6-4793-80A3-DE24A997F224}">
      <dgm:prSet/>
      <dgm:spPr/>
      <dgm:t>
        <a:bodyPr/>
        <a:lstStyle/>
        <a:p>
          <a:r>
            <a:rPr lang="en-US" dirty="0">
              <a:latin typeface="Arial" panose="020B0604020202020204" pitchFamily="34" charset="0"/>
              <a:cs typeface="Arial" panose="020B0604020202020204" pitchFamily="34" charset="0"/>
            </a:rPr>
            <a:t>September</a:t>
          </a:r>
        </a:p>
      </dgm:t>
    </dgm:pt>
    <dgm:pt modelId="{C7694AA2-3A29-4944-8BD4-4D1FEFC831DB}" type="parTrans" cxnId="{228FE705-4F62-4835-8016-34557E103FC0}">
      <dgm:prSet/>
      <dgm:spPr/>
      <dgm:t>
        <a:bodyPr/>
        <a:lstStyle/>
        <a:p>
          <a:endParaRPr lang="en-US"/>
        </a:p>
      </dgm:t>
    </dgm:pt>
    <dgm:pt modelId="{C7B1F4AB-A06F-4510-A6E2-37AD761A26E3}" type="sibTrans" cxnId="{228FE705-4F62-4835-8016-34557E103FC0}">
      <dgm:prSet/>
      <dgm:spPr/>
      <dgm:t>
        <a:bodyPr/>
        <a:lstStyle/>
        <a:p>
          <a:endParaRPr lang="en-US"/>
        </a:p>
      </dgm:t>
    </dgm:pt>
    <dgm:pt modelId="{78C1AD7A-F609-4542-B147-D38DC316725C}">
      <dgm:prSet custT="1"/>
      <dgm:spPr/>
      <dgm:t>
        <a:bodyPr/>
        <a:lstStyle/>
        <a:p>
          <a:pPr>
            <a:spcAft>
              <a:spcPts val="1800"/>
            </a:spcAft>
            <a:buFont typeface="Wingdings" panose="05000000000000000000" pitchFamily="2" charset="2"/>
            <a:buChar char="§"/>
          </a:pPr>
          <a:r>
            <a:rPr lang="en-US" sz="1800" dirty="0">
              <a:latin typeface="Arial" panose="020B0604020202020204" pitchFamily="34" charset="0"/>
              <a:cs typeface="Arial" panose="020B0604020202020204" pitchFamily="34" charset="0"/>
            </a:rPr>
            <a:t>Make final preparations for HL7 Working Group connectathon</a:t>
          </a:r>
        </a:p>
      </dgm:t>
    </dgm:pt>
    <dgm:pt modelId="{1D95AACE-3337-48C8-9A63-FC666EAA52A1}" type="parTrans" cxnId="{402AAD77-3D86-44FB-BBEF-64315056F79E}">
      <dgm:prSet/>
      <dgm:spPr/>
      <dgm:t>
        <a:bodyPr/>
        <a:lstStyle/>
        <a:p>
          <a:endParaRPr lang="en-US"/>
        </a:p>
      </dgm:t>
    </dgm:pt>
    <dgm:pt modelId="{6B2000C3-DFC8-41A0-86B2-4B7E3F8553D2}" type="sibTrans" cxnId="{402AAD77-3D86-44FB-BBEF-64315056F79E}">
      <dgm:prSet/>
      <dgm:spPr/>
      <dgm:t>
        <a:bodyPr/>
        <a:lstStyle/>
        <a:p>
          <a:endParaRPr lang="en-US"/>
        </a:p>
      </dgm:t>
    </dgm:pt>
    <dgm:pt modelId="{81AC54DA-2A79-450B-BA87-9A9D03243516}">
      <dgm:prSet custT="1"/>
      <dgm:spPr/>
      <dgm:t>
        <a:bodyPr/>
        <a:lstStyle/>
        <a:p>
          <a:pPr>
            <a:spcAft>
              <a:spcPts val="1800"/>
            </a:spcAft>
          </a:pPr>
          <a:r>
            <a:rPr lang="en-US" sz="1800" dirty="0">
              <a:latin typeface="Arial" panose="020B0604020202020204" pitchFamily="34" charset="0"/>
              <a:cs typeface="Arial" panose="020B0604020202020204" pitchFamily="34" charset="0"/>
            </a:rPr>
            <a:t>Hold Connectathon in Atlanta – September 14, 15</a:t>
          </a:r>
        </a:p>
      </dgm:t>
    </dgm:pt>
    <dgm:pt modelId="{4BC21F1B-AE80-4C81-9394-BA2C5E156F5E}" type="parTrans" cxnId="{0ECD3EA0-1E32-4FCB-8E93-C74FC8338328}">
      <dgm:prSet/>
      <dgm:spPr/>
      <dgm:t>
        <a:bodyPr/>
        <a:lstStyle/>
        <a:p>
          <a:endParaRPr lang="en-US"/>
        </a:p>
      </dgm:t>
    </dgm:pt>
    <dgm:pt modelId="{E88EEADA-16E5-4BA5-A312-09BAEBF6716A}" type="sibTrans" cxnId="{0ECD3EA0-1E32-4FCB-8E93-C74FC8338328}">
      <dgm:prSet/>
      <dgm:spPr/>
      <dgm:t>
        <a:bodyPr/>
        <a:lstStyle/>
        <a:p>
          <a:endParaRPr lang="en-US"/>
        </a:p>
      </dgm:t>
    </dgm:pt>
    <dgm:pt modelId="{7273549E-9F3E-4777-99F2-CD1FF7DBB62C}" type="pres">
      <dgm:prSet presAssocID="{0B2902D0-61A5-48D6-A1B1-42E33D508B2A}" presName="Name0" presStyleCnt="0">
        <dgm:presLayoutVars>
          <dgm:dir/>
          <dgm:animLvl val="lvl"/>
          <dgm:resizeHandles val="exact"/>
        </dgm:presLayoutVars>
      </dgm:prSet>
      <dgm:spPr/>
    </dgm:pt>
    <dgm:pt modelId="{46A6D7B5-8E29-484F-98D8-A78ED7C5AE0B}" type="pres">
      <dgm:prSet presAssocID="{97C00F4B-92DF-4E72-8D5F-5A5AC26A62C7}" presName="composite" presStyleCnt="0"/>
      <dgm:spPr/>
    </dgm:pt>
    <dgm:pt modelId="{7913B0F7-00B0-4442-AA10-7F417543B069}" type="pres">
      <dgm:prSet presAssocID="{97C00F4B-92DF-4E72-8D5F-5A5AC26A62C7}" presName="parTx" presStyleLbl="alignNode1" presStyleIdx="0" presStyleCnt="4">
        <dgm:presLayoutVars>
          <dgm:chMax val="0"/>
          <dgm:chPref val="0"/>
        </dgm:presLayoutVars>
      </dgm:prSet>
      <dgm:spPr/>
    </dgm:pt>
    <dgm:pt modelId="{DDF61F58-E667-449F-B0C1-E664A2590AE4}" type="pres">
      <dgm:prSet presAssocID="{97C00F4B-92DF-4E72-8D5F-5A5AC26A62C7}" presName="desTx" presStyleLbl="alignAccFollowNode1" presStyleIdx="0" presStyleCnt="4">
        <dgm:presLayoutVars/>
      </dgm:prSet>
      <dgm:spPr/>
    </dgm:pt>
    <dgm:pt modelId="{95566A7E-BA2F-49F7-B618-6AD997041AB5}" type="pres">
      <dgm:prSet presAssocID="{9658FAA4-8107-404D-A40F-A951EDAD229F}" presName="space" presStyleCnt="0"/>
      <dgm:spPr/>
    </dgm:pt>
    <dgm:pt modelId="{B1928429-8FDC-4D61-8AA8-5560202A90B8}" type="pres">
      <dgm:prSet presAssocID="{E25C0EB1-EF13-4CE2-A8CD-19F2D5CC43E5}" presName="composite" presStyleCnt="0"/>
      <dgm:spPr/>
    </dgm:pt>
    <dgm:pt modelId="{9852D7A9-1879-4A2F-8E24-8DA3838C9474}" type="pres">
      <dgm:prSet presAssocID="{E25C0EB1-EF13-4CE2-A8CD-19F2D5CC43E5}" presName="parTx" presStyleLbl="alignNode1" presStyleIdx="1" presStyleCnt="4">
        <dgm:presLayoutVars>
          <dgm:chMax val="0"/>
          <dgm:chPref val="0"/>
        </dgm:presLayoutVars>
      </dgm:prSet>
      <dgm:spPr/>
    </dgm:pt>
    <dgm:pt modelId="{82554D13-8FE5-4529-9847-E7F35F44E958}" type="pres">
      <dgm:prSet presAssocID="{E25C0EB1-EF13-4CE2-A8CD-19F2D5CC43E5}" presName="desTx" presStyleLbl="alignAccFollowNode1" presStyleIdx="1" presStyleCnt="4">
        <dgm:presLayoutVars/>
      </dgm:prSet>
      <dgm:spPr/>
    </dgm:pt>
    <dgm:pt modelId="{A30C24B3-8F28-4D2C-8148-1FA8719FDE50}" type="pres">
      <dgm:prSet presAssocID="{582280FC-EEAB-497C-BDA3-87682F8EDFB4}" presName="space" presStyleCnt="0"/>
      <dgm:spPr/>
    </dgm:pt>
    <dgm:pt modelId="{90B35529-8D61-430C-8C2C-5E7F85901A5F}" type="pres">
      <dgm:prSet presAssocID="{9D883FDA-3109-4233-966C-F945781CBE52}" presName="composite" presStyleCnt="0"/>
      <dgm:spPr/>
    </dgm:pt>
    <dgm:pt modelId="{B259C324-C4F7-4BD5-9B7A-6C0149835565}" type="pres">
      <dgm:prSet presAssocID="{9D883FDA-3109-4233-966C-F945781CBE52}" presName="parTx" presStyleLbl="alignNode1" presStyleIdx="2" presStyleCnt="4">
        <dgm:presLayoutVars>
          <dgm:chMax val="0"/>
          <dgm:chPref val="0"/>
        </dgm:presLayoutVars>
      </dgm:prSet>
      <dgm:spPr/>
    </dgm:pt>
    <dgm:pt modelId="{BF5A16B1-A5AC-4A71-B6CD-E039B08C78B9}" type="pres">
      <dgm:prSet presAssocID="{9D883FDA-3109-4233-966C-F945781CBE52}" presName="desTx" presStyleLbl="alignAccFollowNode1" presStyleIdx="2" presStyleCnt="4">
        <dgm:presLayoutVars/>
      </dgm:prSet>
      <dgm:spPr/>
    </dgm:pt>
    <dgm:pt modelId="{3609199B-066B-4F94-84AF-884D429B8086}" type="pres">
      <dgm:prSet presAssocID="{8F58B2B5-FBB2-40DF-ACB1-EA6CED73F24A}" presName="space" presStyleCnt="0"/>
      <dgm:spPr/>
    </dgm:pt>
    <dgm:pt modelId="{61A7ABA5-7B83-4436-9A88-A4FDF38209FB}" type="pres">
      <dgm:prSet presAssocID="{74F85985-18D6-4793-80A3-DE24A997F224}" presName="composite" presStyleCnt="0"/>
      <dgm:spPr/>
    </dgm:pt>
    <dgm:pt modelId="{97AC8CA9-DF5C-482A-9743-48A4B7869FA7}" type="pres">
      <dgm:prSet presAssocID="{74F85985-18D6-4793-80A3-DE24A997F224}" presName="parTx" presStyleLbl="alignNode1" presStyleIdx="3" presStyleCnt="4">
        <dgm:presLayoutVars>
          <dgm:chMax val="0"/>
          <dgm:chPref val="0"/>
        </dgm:presLayoutVars>
      </dgm:prSet>
      <dgm:spPr/>
    </dgm:pt>
    <dgm:pt modelId="{458B69D5-4648-48F7-9569-02CD12A97729}" type="pres">
      <dgm:prSet presAssocID="{74F85985-18D6-4793-80A3-DE24A997F224}" presName="desTx" presStyleLbl="alignAccFollowNode1" presStyleIdx="3" presStyleCnt="4">
        <dgm:presLayoutVars/>
      </dgm:prSet>
      <dgm:spPr/>
    </dgm:pt>
  </dgm:ptLst>
  <dgm:cxnLst>
    <dgm:cxn modelId="{228FE705-4F62-4835-8016-34557E103FC0}" srcId="{0B2902D0-61A5-48D6-A1B1-42E33D508B2A}" destId="{74F85985-18D6-4793-80A3-DE24A997F224}" srcOrd="3" destOrd="0" parTransId="{C7694AA2-3A29-4944-8BD4-4D1FEFC831DB}" sibTransId="{C7B1F4AB-A06F-4510-A6E2-37AD761A26E3}"/>
    <dgm:cxn modelId="{FC1FA112-C99A-45BC-9DF0-7D16F812AC6E}" type="presOf" srcId="{97C00F4B-92DF-4E72-8D5F-5A5AC26A62C7}" destId="{7913B0F7-00B0-4442-AA10-7F417543B069}" srcOrd="0" destOrd="0" presId="urn:microsoft.com/office/officeart/2016/7/layout/ChevronBlockProcess"/>
    <dgm:cxn modelId="{E71F9E1F-91CE-4969-982F-531FADD8223F}" type="presOf" srcId="{81AC54DA-2A79-450B-BA87-9A9D03243516}" destId="{458B69D5-4648-48F7-9569-02CD12A97729}" srcOrd="0" destOrd="1" presId="urn:microsoft.com/office/officeart/2016/7/layout/ChevronBlockProcess"/>
    <dgm:cxn modelId="{61AE8523-92DA-4313-8E50-1C3A4D829780}" type="presOf" srcId="{9D883FDA-3109-4233-966C-F945781CBE52}" destId="{B259C324-C4F7-4BD5-9B7A-6C0149835565}" srcOrd="0" destOrd="0" presId="urn:microsoft.com/office/officeart/2016/7/layout/ChevronBlockProcess"/>
    <dgm:cxn modelId="{2F86842E-1428-49C1-ACFC-E1750D4ABF9E}" srcId="{9D883FDA-3109-4233-966C-F945781CBE52}" destId="{27E57E90-96D9-4F06-8776-4B7E03E24275}" srcOrd="0" destOrd="0" parTransId="{6B3590AD-DB7E-4C33-B495-00CFF29A3BD1}" sibTransId="{AF69CD82-A208-4083-A3F0-6A687DFB5E62}"/>
    <dgm:cxn modelId="{F12D5536-D03F-4EB5-BAD9-10C40848E0E2}" type="presOf" srcId="{E25C0EB1-EF13-4CE2-A8CD-19F2D5CC43E5}" destId="{9852D7A9-1879-4A2F-8E24-8DA3838C9474}" srcOrd="0" destOrd="0" presId="urn:microsoft.com/office/officeart/2016/7/layout/ChevronBlockProcess"/>
    <dgm:cxn modelId="{8EC84846-8AA1-4D87-B9DE-DA918983EAF1}" type="presOf" srcId="{AA150F75-5DDB-46F4-8113-B9F0AC475DCD}" destId="{BF5A16B1-A5AC-4A71-B6CD-E039B08C78B9}" srcOrd="0" destOrd="1" presId="urn:microsoft.com/office/officeart/2016/7/layout/ChevronBlockProcess"/>
    <dgm:cxn modelId="{D7BDDB4C-1142-4C36-9A93-34BBAE32E5A6}" srcId="{E25C0EB1-EF13-4CE2-A8CD-19F2D5CC43E5}" destId="{7619400C-05D0-45DA-BE35-220ECBC2F861}" srcOrd="1" destOrd="0" parTransId="{D04A0890-ED65-45AB-9A80-CB52FDA011A3}" sibTransId="{D549F4E5-AE98-4D90-A01D-67835759413A}"/>
    <dgm:cxn modelId="{BF3DB459-6CFE-4177-A97E-025C84BBE260}" srcId="{0B2902D0-61A5-48D6-A1B1-42E33D508B2A}" destId="{E25C0EB1-EF13-4CE2-A8CD-19F2D5CC43E5}" srcOrd="1" destOrd="0" parTransId="{2BAAAB14-2A3E-4801-A921-C3A96B5B0780}" sibTransId="{582280FC-EEAB-497C-BDA3-87682F8EDFB4}"/>
    <dgm:cxn modelId="{947C035E-E363-4B33-AEA3-0FF93167E8FE}" srcId="{9D883FDA-3109-4233-966C-F945781CBE52}" destId="{AA150F75-5DDB-46F4-8113-B9F0AC475DCD}" srcOrd="1" destOrd="0" parTransId="{E41604DC-7D0C-4533-A2BA-78DF130C0BE0}" sibTransId="{34DEC0FB-A804-484C-B176-EAC82B96AAD3}"/>
    <dgm:cxn modelId="{A5CDF869-0F6D-4D8A-8188-547276658888}" type="presOf" srcId="{27E57E90-96D9-4F06-8776-4B7E03E24275}" destId="{BF5A16B1-A5AC-4A71-B6CD-E039B08C78B9}" srcOrd="0" destOrd="0" presId="urn:microsoft.com/office/officeart/2016/7/layout/ChevronBlockProcess"/>
    <dgm:cxn modelId="{3BD76F6E-4FE1-464D-9D19-CA14C7F87BD9}" srcId="{97C00F4B-92DF-4E72-8D5F-5A5AC26A62C7}" destId="{EA73BB36-DE24-48BE-8AAF-7AFD9652B7FE}" srcOrd="2" destOrd="0" parTransId="{69DE1774-1091-4485-AD62-FC45250B69C8}" sibTransId="{99AA0C61-3F6F-4FE4-8316-7B8EA5CBF7B2}"/>
    <dgm:cxn modelId="{517F8C72-7627-482D-A8ED-638FE626CF30}" srcId="{97C00F4B-92DF-4E72-8D5F-5A5AC26A62C7}" destId="{FF7FD110-708F-48F9-A84C-50512A243405}" srcOrd="0" destOrd="0" parTransId="{553A8CC7-5996-4165-95F0-68374ABB1FA0}" sibTransId="{561E69BE-4FE5-46DA-925C-D84CBDFF2554}"/>
    <dgm:cxn modelId="{ACF2CE74-3C8B-44C8-BFE3-45D9C98F4C69}" type="presOf" srcId="{A3CECAD5-11E2-409C-95DE-065C154C0A01}" destId="{DDF61F58-E667-449F-B0C1-E664A2590AE4}" srcOrd="0" destOrd="1" presId="urn:microsoft.com/office/officeart/2016/7/layout/ChevronBlockProcess"/>
    <dgm:cxn modelId="{402AAD77-3D86-44FB-BBEF-64315056F79E}" srcId="{74F85985-18D6-4793-80A3-DE24A997F224}" destId="{78C1AD7A-F609-4542-B147-D38DC316725C}" srcOrd="0" destOrd="0" parTransId="{1D95AACE-3337-48C8-9A63-FC666EAA52A1}" sibTransId="{6B2000C3-DFC8-41A0-86B2-4B7E3F8553D2}"/>
    <dgm:cxn modelId="{7A8A158E-DCB3-419B-AB84-DDB9A961E0A1}" type="presOf" srcId="{0B2902D0-61A5-48D6-A1B1-42E33D508B2A}" destId="{7273549E-9F3E-4777-99F2-CD1FF7DBB62C}" srcOrd="0" destOrd="0" presId="urn:microsoft.com/office/officeart/2016/7/layout/ChevronBlockProcess"/>
    <dgm:cxn modelId="{E86FB98E-813A-4A15-846F-C06CCA8CAF0E}" type="presOf" srcId="{7619400C-05D0-45DA-BE35-220ECBC2F861}" destId="{82554D13-8FE5-4529-9847-E7F35F44E958}" srcOrd="0" destOrd="1" presId="urn:microsoft.com/office/officeart/2016/7/layout/ChevronBlockProcess"/>
    <dgm:cxn modelId="{0ECD3EA0-1E32-4FCB-8E93-C74FC8338328}" srcId="{74F85985-18D6-4793-80A3-DE24A997F224}" destId="{81AC54DA-2A79-450B-BA87-9A9D03243516}" srcOrd="1" destOrd="0" parTransId="{4BC21F1B-AE80-4C81-9394-BA2C5E156F5E}" sibTransId="{E88EEADA-16E5-4BA5-A312-09BAEBF6716A}"/>
    <dgm:cxn modelId="{EDB284AF-7D83-4F12-9F8C-2A173B8E5488}" type="presOf" srcId="{74F85985-18D6-4793-80A3-DE24A997F224}" destId="{97AC8CA9-DF5C-482A-9743-48A4B7869FA7}" srcOrd="0" destOrd="0" presId="urn:microsoft.com/office/officeart/2016/7/layout/ChevronBlockProcess"/>
    <dgm:cxn modelId="{CAD383B3-EFBD-44E7-BBD8-1C524BDB5CAB}" type="presOf" srcId="{FF7FD110-708F-48F9-A84C-50512A243405}" destId="{DDF61F58-E667-449F-B0C1-E664A2590AE4}" srcOrd="0" destOrd="0" presId="urn:microsoft.com/office/officeart/2016/7/layout/ChevronBlockProcess"/>
    <dgm:cxn modelId="{4FD09EBA-7B18-4E0C-BE2D-C703EAFFA643}" type="presOf" srcId="{D5D52FDD-267D-4DA7-AFED-E387CBA28C91}" destId="{82554D13-8FE5-4529-9847-E7F35F44E958}" srcOrd="0" destOrd="0" presId="urn:microsoft.com/office/officeart/2016/7/layout/ChevronBlockProcess"/>
    <dgm:cxn modelId="{54AC13BC-65EB-410E-A455-719E13C0CA5A}" srcId="{97C00F4B-92DF-4E72-8D5F-5A5AC26A62C7}" destId="{A3CECAD5-11E2-409C-95DE-065C154C0A01}" srcOrd="1" destOrd="0" parTransId="{6224C729-FEF7-4CDF-80C9-1A423DA9C7E7}" sibTransId="{050CD91C-8BAA-4992-AD04-227EAE92071D}"/>
    <dgm:cxn modelId="{7A89EBC3-72DE-44AE-96C4-3FEAE18DB6C8}" srcId="{0B2902D0-61A5-48D6-A1B1-42E33D508B2A}" destId="{97C00F4B-92DF-4E72-8D5F-5A5AC26A62C7}" srcOrd="0" destOrd="0" parTransId="{E7356567-D316-4C35-A77B-3A676D882414}" sibTransId="{9658FAA4-8107-404D-A40F-A951EDAD229F}"/>
    <dgm:cxn modelId="{C22D76C4-EF8D-44CF-B9EB-74CFB52602E7}" type="presOf" srcId="{EA73BB36-DE24-48BE-8AAF-7AFD9652B7FE}" destId="{DDF61F58-E667-449F-B0C1-E664A2590AE4}" srcOrd="0" destOrd="2" presId="urn:microsoft.com/office/officeart/2016/7/layout/ChevronBlockProcess"/>
    <dgm:cxn modelId="{A0FC19CB-BDB2-4FF5-8B24-6F548250C819}" type="presOf" srcId="{78C1AD7A-F609-4542-B147-D38DC316725C}" destId="{458B69D5-4648-48F7-9569-02CD12A97729}" srcOrd="0" destOrd="0" presId="urn:microsoft.com/office/officeart/2016/7/layout/ChevronBlockProcess"/>
    <dgm:cxn modelId="{2651ADCF-D57F-4DC0-9CBF-9D4504E920C2}" srcId="{0B2902D0-61A5-48D6-A1B1-42E33D508B2A}" destId="{9D883FDA-3109-4233-966C-F945781CBE52}" srcOrd="2" destOrd="0" parTransId="{85A85288-13F6-4634-B529-8326578714C6}" sibTransId="{8F58B2B5-FBB2-40DF-ACB1-EA6CED73F24A}"/>
    <dgm:cxn modelId="{A57D6AED-1949-4C3E-B99E-E0358F44EA0C}" srcId="{E25C0EB1-EF13-4CE2-A8CD-19F2D5CC43E5}" destId="{D5D52FDD-267D-4DA7-AFED-E387CBA28C91}" srcOrd="0" destOrd="0" parTransId="{B541696A-28E9-415B-98CB-56350C35BF58}" sibTransId="{7702547B-939A-4342-ACFB-6034343A5698}"/>
    <dgm:cxn modelId="{A52FA885-8C1A-49ED-804D-BAFEC7F61A04}" type="presParOf" srcId="{7273549E-9F3E-4777-99F2-CD1FF7DBB62C}" destId="{46A6D7B5-8E29-484F-98D8-A78ED7C5AE0B}" srcOrd="0" destOrd="0" presId="urn:microsoft.com/office/officeart/2016/7/layout/ChevronBlockProcess"/>
    <dgm:cxn modelId="{23BA23EA-48DF-46C7-8DB0-AB04F9FBB302}" type="presParOf" srcId="{46A6D7B5-8E29-484F-98D8-A78ED7C5AE0B}" destId="{7913B0F7-00B0-4442-AA10-7F417543B069}" srcOrd="0" destOrd="0" presId="urn:microsoft.com/office/officeart/2016/7/layout/ChevronBlockProcess"/>
    <dgm:cxn modelId="{7C3D6DEF-343B-4449-94A6-DB583E003A08}" type="presParOf" srcId="{46A6D7B5-8E29-484F-98D8-A78ED7C5AE0B}" destId="{DDF61F58-E667-449F-B0C1-E664A2590AE4}" srcOrd="1" destOrd="0" presId="urn:microsoft.com/office/officeart/2016/7/layout/ChevronBlockProcess"/>
    <dgm:cxn modelId="{9E81CFF4-3FFD-4F90-8DDC-D3128A3C7DD8}" type="presParOf" srcId="{7273549E-9F3E-4777-99F2-CD1FF7DBB62C}" destId="{95566A7E-BA2F-49F7-B618-6AD997041AB5}" srcOrd="1" destOrd="0" presId="urn:microsoft.com/office/officeart/2016/7/layout/ChevronBlockProcess"/>
    <dgm:cxn modelId="{29E05653-0B3E-4583-8AE0-5BC3A61BFE57}" type="presParOf" srcId="{7273549E-9F3E-4777-99F2-CD1FF7DBB62C}" destId="{B1928429-8FDC-4D61-8AA8-5560202A90B8}" srcOrd="2" destOrd="0" presId="urn:microsoft.com/office/officeart/2016/7/layout/ChevronBlockProcess"/>
    <dgm:cxn modelId="{DACD3289-FADD-4D75-BCD5-ADC655FAFA42}" type="presParOf" srcId="{B1928429-8FDC-4D61-8AA8-5560202A90B8}" destId="{9852D7A9-1879-4A2F-8E24-8DA3838C9474}" srcOrd="0" destOrd="0" presId="urn:microsoft.com/office/officeart/2016/7/layout/ChevronBlockProcess"/>
    <dgm:cxn modelId="{2EDB144A-73E7-41CC-A744-280735CC0FA6}" type="presParOf" srcId="{B1928429-8FDC-4D61-8AA8-5560202A90B8}" destId="{82554D13-8FE5-4529-9847-E7F35F44E958}" srcOrd="1" destOrd="0" presId="urn:microsoft.com/office/officeart/2016/7/layout/ChevronBlockProcess"/>
    <dgm:cxn modelId="{1753223C-1AEA-4464-A7D3-B4E90B5C4367}" type="presParOf" srcId="{7273549E-9F3E-4777-99F2-CD1FF7DBB62C}" destId="{A30C24B3-8F28-4D2C-8148-1FA8719FDE50}" srcOrd="3" destOrd="0" presId="urn:microsoft.com/office/officeart/2016/7/layout/ChevronBlockProcess"/>
    <dgm:cxn modelId="{86169D7C-DAA3-4916-8D65-0B97C588EA73}" type="presParOf" srcId="{7273549E-9F3E-4777-99F2-CD1FF7DBB62C}" destId="{90B35529-8D61-430C-8C2C-5E7F85901A5F}" srcOrd="4" destOrd="0" presId="urn:microsoft.com/office/officeart/2016/7/layout/ChevronBlockProcess"/>
    <dgm:cxn modelId="{7EA3973B-7549-4F0D-BBF2-6F235A198BA9}" type="presParOf" srcId="{90B35529-8D61-430C-8C2C-5E7F85901A5F}" destId="{B259C324-C4F7-4BD5-9B7A-6C0149835565}" srcOrd="0" destOrd="0" presId="urn:microsoft.com/office/officeart/2016/7/layout/ChevronBlockProcess"/>
    <dgm:cxn modelId="{A7550491-0E85-4480-B558-D26CF0064A77}" type="presParOf" srcId="{90B35529-8D61-430C-8C2C-5E7F85901A5F}" destId="{BF5A16B1-A5AC-4A71-B6CD-E039B08C78B9}" srcOrd="1" destOrd="0" presId="urn:microsoft.com/office/officeart/2016/7/layout/ChevronBlockProcess"/>
    <dgm:cxn modelId="{5931C99F-B60F-4419-A7C8-DDA78C3AA4CE}" type="presParOf" srcId="{7273549E-9F3E-4777-99F2-CD1FF7DBB62C}" destId="{3609199B-066B-4F94-84AF-884D429B8086}" srcOrd="5" destOrd="0" presId="urn:microsoft.com/office/officeart/2016/7/layout/ChevronBlockProcess"/>
    <dgm:cxn modelId="{DC325C6B-49D2-46DA-845C-2E0EC61C4F23}" type="presParOf" srcId="{7273549E-9F3E-4777-99F2-CD1FF7DBB62C}" destId="{61A7ABA5-7B83-4436-9A88-A4FDF38209FB}" srcOrd="6" destOrd="0" presId="urn:microsoft.com/office/officeart/2016/7/layout/ChevronBlockProcess"/>
    <dgm:cxn modelId="{85712DF3-F8EE-46B3-802C-0E7C1EE51C8B}" type="presParOf" srcId="{61A7ABA5-7B83-4436-9A88-A4FDF38209FB}" destId="{97AC8CA9-DF5C-482A-9743-48A4B7869FA7}" srcOrd="0" destOrd="0" presId="urn:microsoft.com/office/officeart/2016/7/layout/ChevronBlockProcess"/>
    <dgm:cxn modelId="{D6CAD3E3-2868-4715-933C-B2A009FED89E}" type="presParOf" srcId="{61A7ABA5-7B83-4436-9A88-A4FDF38209FB}" destId="{458B69D5-4648-48F7-9569-02CD12A97729}" srcOrd="1" destOrd="0" presId="urn:microsoft.com/office/officeart/2016/7/layout/ChevronBlock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D71A5D0-F816-492C-A6FB-37075F54DD1C}" type="doc">
      <dgm:prSet loTypeId="urn:microsoft.com/office/officeart/2005/8/layout/process3" loCatId="process" qsTypeId="urn:microsoft.com/office/officeart/2005/8/quickstyle/simple1" qsCatId="simple" csTypeId="urn:microsoft.com/office/officeart/2005/8/colors/accent1_2" csCatId="accent1" phldr="1"/>
      <dgm:spPr/>
    </dgm:pt>
    <dgm:pt modelId="{63C9ED9F-A290-472B-B2A9-0E74E2CFE0F3}">
      <dgm:prSet phldrT="[Text]"/>
      <dgm:spPr>
        <a:solidFill>
          <a:schemeClr val="tx2"/>
        </a:solidFill>
      </dgm:spPr>
      <dgm:t>
        <a:bodyPr/>
        <a:lstStyle/>
        <a:p>
          <a:r>
            <a:rPr lang="en-US" dirty="0"/>
            <a:t>Home</a:t>
          </a:r>
        </a:p>
      </dgm:t>
    </dgm:pt>
    <dgm:pt modelId="{E1D3C7FD-C9DF-47B4-AFBF-DCF0D407DDCA}" type="parTrans" cxnId="{3DB0554D-EDE1-43A9-9F25-509FD3AC1A01}">
      <dgm:prSet/>
      <dgm:spPr/>
      <dgm:t>
        <a:bodyPr/>
        <a:lstStyle/>
        <a:p>
          <a:endParaRPr lang="en-US"/>
        </a:p>
      </dgm:t>
    </dgm:pt>
    <dgm:pt modelId="{EF690992-76BB-4BC0-8733-6FC09BA0E2E4}" type="sibTrans" cxnId="{3DB0554D-EDE1-43A9-9F25-509FD3AC1A01}">
      <dgm:prSet/>
      <dgm:spPr/>
      <dgm:t>
        <a:bodyPr/>
        <a:lstStyle/>
        <a:p>
          <a:endParaRPr lang="en-US"/>
        </a:p>
      </dgm:t>
    </dgm:pt>
    <dgm:pt modelId="{187CEF3F-C5E9-48F2-94AA-096C93415EB3}">
      <dgm:prSet phldrT="[Text]"/>
      <dgm:spPr>
        <a:solidFill>
          <a:schemeClr val="tx2"/>
        </a:solidFill>
      </dgm:spPr>
      <dgm:t>
        <a:bodyPr/>
        <a:lstStyle/>
        <a:p>
          <a:r>
            <a:rPr lang="en-US" dirty="0"/>
            <a:t>Hospital B</a:t>
          </a:r>
        </a:p>
      </dgm:t>
    </dgm:pt>
    <dgm:pt modelId="{2D00A0FC-9576-4060-A0B8-26AA0A3D4531}" type="parTrans" cxnId="{8917C1D8-95B2-41E4-89E8-952C62EA08F3}">
      <dgm:prSet/>
      <dgm:spPr/>
      <dgm:t>
        <a:bodyPr/>
        <a:lstStyle/>
        <a:p>
          <a:endParaRPr lang="en-US"/>
        </a:p>
      </dgm:t>
    </dgm:pt>
    <dgm:pt modelId="{1AB24862-2EDD-4991-B852-84EB0CC90DB7}" type="sibTrans" cxnId="{8917C1D8-95B2-41E4-89E8-952C62EA08F3}">
      <dgm:prSet/>
      <dgm:spPr/>
      <dgm:t>
        <a:bodyPr/>
        <a:lstStyle/>
        <a:p>
          <a:endParaRPr lang="en-US"/>
        </a:p>
      </dgm:t>
    </dgm:pt>
    <dgm:pt modelId="{B612FE43-B144-4D57-9E2E-BDE29D648032}">
      <dgm:prSet phldrT="[Text]"/>
      <dgm:spPr>
        <a:solidFill>
          <a:schemeClr val="tx2"/>
        </a:solidFill>
      </dgm:spPr>
      <dgm:t>
        <a:bodyPr/>
        <a:lstStyle/>
        <a:p>
          <a:r>
            <a:rPr lang="en-US" dirty="0"/>
            <a:t>SNF</a:t>
          </a:r>
        </a:p>
      </dgm:t>
    </dgm:pt>
    <dgm:pt modelId="{93BB7C35-96D9-401F-8E63-1366C350595E}" type="parTrans" cxnId="{7F85C3F2-476D-4343-A515-977C6DD1DA80}">
      <dgm:prSet/>
      <dgm:spPr/>
      <dgm:t>
        <a:bodyPr/>
        <a:lstStyle/>
        <a:p>
          <a:endParaRPr lang="en-US"/>
        </a:p>
      </dgm:t>
    </dgm:pt>
    <dgm:pt modelId="{DAEBFF7A-9000-4073-BC3E-C7261EE7ED52}" type="sibTrans" cxnId="{7F85C3F2-476D-4343-A515-977C6DD1DA80}">
      <dgm:prSet/>
      <dgm:spPr/>
      <dgm:t>
        <a:bodyPr/>
        <a:lstStyle/>
        <a:p>
          <a:endParaRPr lang="en-US"/>
        </a:p>
      </dgm:t>
    </dgm:pt>
    <dgm:pt modelId="{290A63C6-CB22-4C3E-8282-BB0F29DA46CD}">
      <dgm:prSet phldrT="[Text]"/>
      <dgm:spPr>
        <a:solidFill>
          <a:schemeClr val="tx2"/>
        </a:solidFill>
      </dgm:spPr>
      <dgm:t>
        <a:bodyPr/>
        <a:lstStyle/>
        <a:p>
          <a:r>
            <a:rPr lang="en-US" dirty="0"/>
            <a:t>Hospital A </a:t>
          </a:r>
        </a:p>
      </dgm:t>
    </dgm:pt>
    <dgm:pt modelId="{D6983AF1-12F6-4973-8E03-FB71BA1DC67B}" type="parTrans" cxnId="{E5603223-3393-40E2-A4FA-6B30A7122887}">
      <dgm:prSet/>
      <dgm:spPr/>
      <dgm:t>
        <a:bodyPr/>
        <a:lstStyle/>
        <a:p>
          <a:endParaRPr lang="en-US"/>
        </a:p>
      </dgm:t>
    </dgm:pt>
    <dgm:pt modelId="{B64DE37A-C01F-4541-A252-6D982DA4FA1F}" type="sibTrans" cxnId="{E5603223-3393-40E2-A4FA-6B30A7122887}">
      <dgm:prSet/>
      <dgm:spPr/>
      <dgm:t>
        <a:bodyPr/>
        <a:lstStyle/>
        <a:p>
          <a:endParaRPr lang="en-US"/>
        </a:p>
      </dgm:t>
    </dgm:pt>
    <dgm:pt modelId="{1BB151D1-98D1-4C75-BADC-F83C4DF820C6}">
      <dgm:prSet phldrT="[Text]"/>
      <dgm:spPr>
        <a:solidFill>
          <a:schemeClr val="tx2"/>
        </a:solidFill>
      </dgm:spPr>
      <dgm:t>
        <a:bodyPr/>
        <a:lstStyle/>
        <a:p>
          <a:r>
            <a:rPr lang="en-US" dirty="0"/>
            <a:t>Home with HHA</a:t>
          </a:r>
        </a:p>
      </dgm:t>
    </dgm:pt>
    <dgm:pt modelId="{E397FA7F-38AE-45A2-A5FF-5EF48A2B9FC4}" type="parTrans" cxnId="{9A374225-2B47-4ED8-92A9-07AB6EB37542}">
      <dgm:prSet/>
      <dgm:spPr/>
      <dgm:t>
        <a:bodyPr/>
        <a:lstStyle/>
        <a:p>
          <a:endParaRPr lang="en-US"/>
        </a:p>
      </dgm:t>
    </dgm:pt>
    <dgm:pt modelId="{4E935553-DB18-4733-872F-02D00587FCEF}" type="sibTrans" cxnId="{9A374225-2B47-4ED8-92A9-07AB6EB37542}">
      <dgm:prSet/>
      <dgm:spPr/>
      <dgm:t>
        <a:bodyPr/>
        <a:lstStyle/>
        <a:p>
          <a:endParaRPr lang="en-US"/>
        </a:p>
      </dgm:t>
    </dgm:pt>
    <dgm:pt modelId="{ADFBED60-5520-401C-AE52-D94881363F20}">
      <dgm:prSet phldrT="[Text]"/>
      <dgm:spPr>
        <a:ln>
          <a:solidFill>
            <a:schemeClr val="tx2"/>
          </a:solidFill>
        </a:ln>
      </dgm:spPr>
      <dgm:t>
        <a:bodyPr/>
        <a:lstStyle/>
        <a:p>
          <a:r>
            <a:rPr lang="en-US" dirty="0"/>
            <a:t>Ms. Smith sees cardiologist for symptom </a:t>
          </a:r>
          <a:r>
            <a:rPr lang="en-US" dirty="0">
              <a:solidFill>
                <a:schemeClr val="tx1"/>
              </a:solidFill>
            </a:rPr>
            <a:t>management</a:t>
          </a:r>
        </a:p>
      </dgm:t>
    </dgm:pt>
    <dgm:pt modelId="{BAF79697-F933-4F7F-B7FB-6AB23E0C9607}" type="parTrans" cxnId="{0141D099-3295-4E60-8A6E-E124466512AB}">
      <dgm:prSet/>
      <dgm:spPr/>
      <dgm:t>
        <a:bodyPr/>
        <a:lstStyle/>
        <a:p>
          <a:endParaRPr lang="en-US"/>
        </a:p>
      </dgm:t>
    </dgm:pt>
    <dgm:pt modelId="{D324FC11-A3F1-47A5-9077-6726E54B0C14}" type="sibTrans" cxnId="{0141D099-3295-4E60-8A6E-E124466512AB}">
      <dgm:prSet/>
      <dgm:spPr/>
      <dgm:t>
        <a:bodyPr/>
        <a:lstStyle/>
        <a:p>
          <a:endParaRPr lang="en-US"/>
        </a:p>
      </dgm:t>
    </dgm:pt>
    <dgm:pt modelId="{8D1B3C64-7035-465F-AAAA-23E22116D141}">
      <dgm:prSet phldrT="[Text]"/>
      <dgm:spPr>
        <a:ln>
          <a:solidFill>
            <a:schemeClr val="tx2"/>
          </a:solidFill>
        </a:ln>
      </dgm:spPr>
      <dgm:t>
        <a:bodyPr/>
        <a:lstStyle/>
        <a:p>
          <a:r>
            <a:rPr lang="en-US" dirty="0">
              <a:solidFill>
                <a:schemeClr val="tx1"/>
              </a:solidFill>
            </a:rPr>
            <a:t>Cardiologist increases Furosemide dosage.</a:t>
          </a:r>
          <a:endParaRPr lang="en-US" u="none" strike="sngStrike" dirty="0">
            <a:solidFill>
              <a:schemeClr val="tx1"/>
            </a:solidFill>
          </a:endParaRPr>
        </a:p>
      </dgm:t>
    </dgm:pt>
    <dgm:pt modelId="{9472DE73-2C2C-4AC4-A119-854F0515D439}" type="parTrans" cxnId="{2E253968-0A54-4298-9A24-41E29F4DF9F4}">
      <dgm:prSet/>
      <dgm:spPr/>
      <dgm:t>
        <a:bodyPr/>
        <a:lstStyle/>
        <a:p>
          <a:endParaRPr lang="en-US"/>
        </a:p>
      </dgm:t>
    </dgm:pt>
    <dgm:pt modelId="{4FC2001D-1A11-420A-8EEA-8A0558C6DAB1}" type="sibTrans" cxnId="{2E253968-0A54-4298-9A24-41E29F4DF9F4}">
      <dgm:prSet/>
      <dgm:spPr/>
      <dgm:t>
        <a:bodyPr/>
        <a:lstStyle/>
        <a:p>
          <a:endParaRPr lang="en-US"/>
        </a:p>
      </dgm:t>
    </dgm:pt>
    <dgm:pt modelId="{C4B1E82A-2504-4650-A1D4-3919F3CD2B13}">
      <dgm:prSet phldrT="[Text]"/>
      <dgm:spPr>
        <a:ln>
          <a:solidFill>
            <a:schemeClr val="tx2"/>
          </a:solidFill>
        </a:ln>
      </dgm:spPr>
      <dgm:t>
        <a:bodyPr/>
        <a:lstStyle/>
        <a:p>
          <a:r>
            <a:rPr lang="en-US" dirty="0"/>
            <a:t>Ms. Smith is </a:t>
          </a:r>
          <a:r>
            <a:rPr lang="en-US" dirty="0">
              <a:solidFill>
                <a:schemeClr val="tx1"/>
              </a:solidFill>
            </a:rPr>
            <a:t>admitted to the hospital for signs and symptoms of sepsis</a:t>
          </a:r>
        </a:p>
      </dgm:t>
    </dgm:pt>
    <dgm:pt modelId="{A25C9F30-BE64-4483-AC21-19AD1B74E28D}" type="parTrans" cxnId="{8B5220AC-A1F9-41A9-8592-505F11D71B7F}">
      <dgm:prSet/>
      <dgm:spPr/>
      <dgm:t>
        <a:bodyPr/>
        <a:lstStyle/>
        <a:p>
          <a:endParaRPr lang="en-US"/>
        </a:p>
      </dgm:t>
    </dgm:pt>
    <dgm:pt modelId="{5000C5B7-67D5-49DB-89D5-282D7A0BEF41}" type="sibTrans" cxnId="{8B5220AC-A1F9-41A9-8592-505F11D71B7F}">
      <dgm:prSet/>
      <dgm:spPr/>
      <dgm:t>
        <a:bodyPr/>
        <a:lstStyle/>
        <a:p>
          <a:endParaRPr lang="en-US"/>
        </a:p>
      </dgm:t>
    </dgm:pt>
    <dgm:pt modelId="{8811B6B5-B629-4AB3-9078-0157E7BCC8AA}">
      <dgm:prSet phldrT="[Text]"/>
      <dgm:spPr>
        <a:ln>
          <a:solidFill>
            <a:schemeClr val="tx2"/>
          </a:solidFill>
        </a:ln>
      </dgm:spPr>
      <dgm:t>
        <a:bodyPr/>
        <a:lstStyle/>
        <a:p>
          <a:r>
            <a:rPr lang="en-US" dirty="0">
              <a:solidFill>
                <a:schemeClr val="tx1"/>
              </a:solidFill>
            </a:rPr>
            <a:t>Providers rely on Ms. Smith’s memory to recall PMH, which leads to</a:t>
          </a:r>
          <a:r>
            <a:rPr lang="en-US" strike="sngStrike" dirty="0">
              <a:solidFill>
                <a:schemeClr val="tx1"/>
              </a:solidFill>
            </a:rPr>
            <a:t> </a:t>
          </a:r>
          <a:r>
            <a:rPr lang="en-US" dirty="0">
              <a:solidFill>
                <a:schemeClr val="tx1"/>
              </a:solidFill>
            </a:rPr>
            <a:t>medication errors</a:t>
          </a:r>
        </a:p>
      </dgm:t>
    </dgm:pt>
    <dgm:pt modelId="{CBC56C1D-3B59-43F4-BB70-B0873AD28CEB}" type="parTrans" cxnId="{811F55E0-80C3-4627-98EB-2A19F1DD8004}">
      <dgm:prSet/>
      <dgm:spPr/>
      <dgm:t>
        <a:bodyPr/>
        <a:lstStyle/>
        <a:p>
          <a:endParaRPr lang="en-US"/>
        </a:p>
      </dgm:t>
    </dgm:pt>
    <dgm:pt modelId="{E526A965-8AE6-4D87-A013-B4C4A8997E6F}" type="sibTrans" cxnId="{811F55E0-80C3-4627-98EB-2A19F1DD8004}">
      <dgm:prSet/>
      <dgm:spPr/>
      <dgm:t>
        <a:bodyPr/>
        <a:lstStyle/>
        <a:p>
          <a:endParaRPr lang="en-US"/>
        </a:p>
      </dgm:t>
    </dgm:pt>
    <dgm:pt modelId="{5794885A-D780-4499-8D7D-E535593ECCCC}">
      <dgm:prSet phldrT="[Text]"/>
      <dgm:spPr>
        <a:ln>
          <a:solidFill>
            <a:schemeClr val="tx2"/>
          </a:solidFill>
        </a:ln>
      </dgm:spPr>
      <dgm:t>
        <a:bodyPr/>
        <a:lstStyle/>
        <a:p>
          <a:r>
            <a:rPr lang="en-US" dirty="0">
              <a:solidFill>
                <a:schemeClr val="tx1"/>
              </a:solidFill>
            </a:rPr>
            <a:t>Medication error lead to an extended hospital stay with functional decline, requiring home health services upon discharge</a:t>
          </a:r>
        </a:p>
      </dgm:t>
    </dgm:pt>
    <dgm:pt modelId="{16C7ADAE-6186-445E-9FAE-6A02A3B13978}" type="parTrans" cxnId="{0760AB81-3F59-47FE-9616-A34959DF165B}">
      <dgm:prSet/>
      <dgm:spPr/>
      <dgm:t>
        <a:bodyPr/>
        <a:lstStyle/>
        <a:p>
          <a:endParaRPr lang="en-US"/>
        </a:p>
      </dgm:t>
    </dgm:pt>
    <dgm:pt modelId="{5721D9E4-B5C8-4AC1-98F3-E285125033A4}" type="sibTrans" cxnId="{0760AB81-3F59-47FE-9616-A34959DF165B}">
      <dgm:prSet/>
      <dgm:spPr/>
      <dgm:t>
        <a:bodyPr/>
        <a:lstStyle/>
        <a:p>
          <a:endParaRPr lang="en-US"/>
        </a:p>
      </dgm:t>
    </dgm:pt>
    <dgm:pt modelId="{04410EFD-7B6A-45A9-A15A-3DF4AD266096}">
      <dgm:prSet phldrT="[Text]"/>
      <dgm:spPr>
        <a:ln>
          <a:solidFill>
            <a:schemeClr val="tx2"/>
          </a:solidFill>
        </a:ln>
      </dgm:spPr>
      <dgm:t>
        <a:bodyPr/>
        <a:lstStyle/>
        <a:p>
          <a:r>
            <a:rPr lang="en-US" dirty="0"/>
            <a:t>Ms. Smith’s start of care is postponed due to a delayed face to face signature</a:t>
          </a:r>
        </a:p>
      </dgm:t>
    </dgm:pt>
    <dgm:pt modelId="{71CCAF9E-9FD6-4E14-B68A-0439722B4658}" type="parTrans" cxnId="{72CFB6E9-D88E-478E-AC51-4BCDFBAEBC66}">
      <dgm:prSet/>
      <dgm:spPr/>
      <dgm:t>
        <a:bodyPr/>
        <a:lstStyle/>
        <a:p>
          <a:endParaRPr lang="en-US"/>
        </a:p>
      </dgm:t>
    </dgm:pt>
    <dgm:pt modelId="{CC743CED-F763-4027-8379-02A7034FFEB1}" type="sibTrans" cxnId="{72CFB6E9-D88E-478E-AC51-4BCDFBAEBC66}">
      <dgm:prSet/>
      <dgm:spPr/>
      <dgm:t>
        <a:bodyPr/>
        <a:lstStyle/>
        <a:p>
          <a:endParaRPr lang="en-US"/>
        </a:p>
      </dgm:t>
    </dgm:pt>
    <dgm:pt modelId="{955EF386-C419-4CF4-AE02-6895FCD609AA}">
      <dgm:prSet phldrT="[Text]"/>
      <dgm:spPr>
        <a:ln>
          <a:solidFill>
            <a:schemeClr val="tx2"/>
          </a:solidFill>
        </a:ln>
      </dgm:spPr>
      <dgm:t>
        <a:bodyPr/>
        <a:lstStyle/>
        <a:p>
          <a:r>
            <a:rPr lang="en-US" dirty="0"/>
            <a:t>Ms. Smith forgets her discharge paperwork in the hospital and obtaining another copy leads to delays in communication with specialists</a:t>
          </a:r>
        </a:p>
      </dgm:t>
    </dgm:pt>
    <dgm:pt modelId="{853B45DD-DE70-4FD4-A536-D6722B5DA77C}" type="parTrans" cxnId="{6F110FDC-7988-458F-A04E-50F0B1216A33}">
      <dgm:prSet/>
      <dgm:spPr/>
      <dgm:t>
        <a:bodyPr/>
        <a:lstStyle/>
        <a:p>
          <a:endParaRPr lang="en-US"/>
        </a:p>
      </dgm:t>
    </dgm:pt>
    <dgm:pt modelId="{D49D273E-2C66-4610-8FD2-66AFB6D08B58}" type="sibTrans" cxnId="{6F110FDC-7988-458F-A04E-50F0B1216A33}">
      <dgm:prSet/>
      <dgm:spPr/>
      <dgm:t>
        <a:bodyPr/>
        <a:lstStyle/>
        <a:p>
          <a:endParaRPr lang="en-US"/>
        </a:p>
      </dgm:t>
    </dgm:pt>
    <dgm:pt modelId="{6BE9ED4C-F2E5-4881-A69D-8A770D0EB0A8}">
      <dgm:prSet phldrT="[Text]"/>
      <dgm:spPr>
        <a:ln>
          <a:solidFill>
            <a:schemeClr val="tx2"/>
          </a:solidFill>
        </a:ln>
      </dgm:spPr>
      <dgm:t>
        <a:bodyPr/>
        <a:lstStyle/>
        <a:p>
          <a:endParaRPr lang="en-US" dirty="0"/>
        </a:p>
      </dgm:t>
    </dgm:pt>
    <dgm:pt modelId="{D6382BD9-0C03-45A4-BDB3-4514EA3F14F2}" type="parTrans" cxnId="{AF166B38-BAEE-4982-A2A5-D508BB7B090E}">
      <dgm:prSet/>
      <dgm:spPr/>
      <dgm:t>
        <a:bodyPr/>
        <a:lstStyle/>
        <a:p>
          <a:endParaRPr lang="en-US"/>
        </a:p>
      </dgm:t>
    </dgm:pt>
    <dgm:pt modelId="{A7C50879-206F-49AB-8553-151A96A285D3}" type="sibTrans" cxnId="{AF166B38-BAEE-4982-A2A5-D508BB7B090E}">
      <dgm:prSet/>
      <dgm:spPr/>
      <dgm:t>
        <a:bodyPr/>
        <a:lstStyle/>
        <a:p>
          <a:endParaRPr lang="en-US"/>
        </a:p>
      </dgm:t>
    </dgm:pt>
    <dgm:pt modelId="{5FA5701E-E70E-490F-8D7F-192D16AE7CEC}">
      <dgm:prSet/>
      <dgm:spPr>
        <a:ln>
          <a:solidFill>
            <a:schemeClr val="tx2"/>
          </a:solidFill>
        </a:ln>
      </dgm:spPr>
      <dgm:t>
        <a:bodyPr/>
        <a:lstStyle/>
        <a:p>
          <a:r>
            <a:rPr lang="en-US" dirty="0"/>
            <a:t>Ms. Smith is admitted to </a:t>
          </a:r>
          <a:r>
            <a:rPr lang="en-US" dirty="0">
              <a:solidFill>
                <a:schemeClr val="tx1"/>
              </a:solidFill>
            </a:rPr>
            <a:t>Hospital B, which does not have Ms. Smith’s prior medical history. Providers rely on Ms. Smith’s verbal recall </a:t>
          </a:r>
          <a:r>
            <a:rPr lang="en-US" dirty="0"/>
            <a:t>of PMH</a:t>
          </a:r>
        </a:p>
      </dgm:t>
    </dgm:pt>
    <dgm:pt modelId="{64AEC741-969E-4EF3-8EF2-4570576E0BD4}" type="parTrans" cxnId="{4DD37CB5-14E2-455C-9E0D-7A52DB54EBC7}">
      <dgm:prSet/>
      <dgm:spPr/>
      <dgm:t>
        <a:bodyPr/>
        <a:lstStyle/>
        <a:p>
          <a:endParaRPr lang="en-US"/>
        </a:p>
      </dgm:t>
    </dgm:pt>
    <dgm:pt modelId="{47CB3BD9-33A0-4EB7-A2B8-F1566E8FBAD5}" type="sibTrans" cxnId="{4DD37CB5-14E2-455C-9E0D-7A52DB54EBC7}">
      <dgm:prSet/>
      <dgm:spPr/>
      <dgm:t>
        <a:bodyPr/>
        <a:lstStyle/>
        <a:p>
          <a:endParaRPr lang="en-US"/>
        </a:p>
      </dgm:t>
    </dgm:pt>
    <dgm:pt modelId="{FA4A0F59-6AE4-4A55-A873-DEF803140AFF}">
      <dgm:prSet/>
      <dgm:spPr>
        <a:ln>
          <a:solidFill>
            <a:schemeClr val="tx2"/>
          </a:solidFill>
        </a:ln>
      </dgm:spPr>
      <dgm:t>
        <a:bodyPr/>
        <a:lstStyle/>
        <a:p>
          <a:r>
            <a:rPr lang="en-US" dirty="0"/>
            <a:t>Ms. Smith requires a right hip replacement</a:t>
          </a:r>
        </a:p>
      </dgm:t>
    </dgm:pt>
    <dgm:pt modelId="{F1FACE3C-0C21-4A0C-9C21-36C35D62421E}" type="parTrans" cxnId="{7F38F39B-6297-4982-867E-95F596097CAF}">
      <dgm:prSet/>
      <dgm:spPr/>
      <dgm:t>
        <a:bodyPr/>
        <a:lstStyle/>
        <a:p>
          <a:endParaRPr lang="en-US"/>
        </a:p>
      </dgm:t>
    </dgm:pt>
    <dgm:pt modelId="{271B4F27-214A-4147-9443-8BCA73ED736B}" type="sibTrans" cxnId="{7F38F39B-6297-4982-867E-95F596097CAF}">
      <dgm:prSet/>
      <dgm:spPr/>
      <dgm:t>
        <a:bodyPr/>
        <a:lstStyle/>
        <a:p>
          <a:endParaRPr lang="en-US"/>
        </a:p>
      </dgm:t>
    </dgm:pt>
    <dgm:pt modelId="{DDB9CC06-CE83-4EF0-93FA-B669326B5831}">
      <dgm:prSet/>
      <dgm:spPr>
        <a:ln>
          <a:solidFill>
            <a:schemeClr val="tx2"/>
          </a:solidFill>
        </a:ln>
      </dgm:spPr>
      <dgm:t>
        <a:bodyPr/>
        <a:lstStyle/>
        <a:p>
          <a:r>
            <a:rPr lang="en-US" dirty="0"/>
            <a:t>Ms. Smith is unable to recall her new activity restrictions and the SNF staff are unable to verify information upon </a:t>
          </a:r>
          <a:r>
            <a:rPr lang="en-US" dirty="0">
              <a:solidFill>
                <a:schemeClr val="tx1"/>
              </a:solidFill>
            </a:rPr>
            <a:t>admission</a:t>
          </a:r>
        </a:p>
      </dgm:t>
    </dgm:pt>
    <dgm:pt modelId="{5F3C30F1-B6CD-4CCC-8609-8B1E3CD8C5C4}" type="parTrans" cxnId="{37291C7F-BB19-4368-86DB-3ABD0F626B91}">
      <dgm:prSet/>
      <dgm:spPr/>
      <dgm:t>
        <a:bodyPr/>
        <a:lstStyle/>
        <a:p>
          <a:endParaRPr lang="en-US"/>
        </a:p>
      </dgm:t>
    </dgm:pt>
    <dgm:pt modelId="{E4E18844-6394-41AC-BF19-CFFC6F4C9FB2}" type="sibTrans" cxnId="{37291C7F-BB19-4368-86DB-3ABD0F626B91}">
      <dgm:prSet/>
      <dgm:spPr/>
      <dgm:t>
        <a:bodyPr/>
        <a:lstStyle/>
        <a:p>
          <a:endParaRPr lang="en-US"/>
        </a:p>
      </dgm:t>
    </dgm:pt>
    <dgm:pt modelId="{4530A1A3-E931-4FAC-886F-9C658CFDC00F}">
      <dgm:prSet/>
      <dgm:spPr>
        <a:ln>
          <a:solidFill>
            <a:schemeClr val="tx2"/>
          </a:solidFill>
        </a:ln>
      </dgm:spPr>
      <dgm:t>
        <a:bodyPr/>
        <a:lstStyle/>
        <a:p>
          <a:r>
            <a:rPr lang="en-US" dirty="0">
              <a:solidFill>
                <a:schemeClr val="tx1"/>
              </a:solidFill>
            </a:rPr>
            <a:t>Ms. Smith subsequently </a:t>
          </a:r>
          <a:r>
            <a:rPr lang="en-US" dirty="0"/>
            <a:t>experiences a fall and is readmitted to Hospital B</a:t>
          </a:r>
        </a:p>
      </dgm:t>
    </dgm:pt>
    <dgm:pt modelId="{080A7A1B-99AD-4747-8575-849A1A472B75}" type="parTrans" cxnId="{757F3069-3228-4D8D-A2E1-517A25FB26B4}">
      <dgm:prSet/>
      <dgm:spPr/>
      <dgm:t>
        <a:bodyPr/>
        <a:lstStyle/>
        <a:p>
          <a:endParaRPr lang="en-US"/>
        </a:p>
      </dgm:t>
    </dgm:pt>
    <dgm:pt modelId="{E0D24356-46E0-4328-92BD-8156FB929855}" type="sibTrans" cxnId="{757F3069-3228-4D8D-A2E1-517A25FB26B4}">
      <dgm:prSet/>
      <dgm:spPr/>
      <dgm:t>
        <a:bodyPr/>
        <a:lstStyle/>
        <a:p>
          <a:endParaRPr lang="en-US"/>
        </a:p>
      </dgm:t>
    </dgm:pt>
    <dgm:pt modelId="{A3AA1095-47E7-4587-B2A9-A8C33A621EB1}">
      <dgm:prSet/>
      <dgm:spPr>
        <a:ln>
          <a:solidFill>
            <a:schemeClr val="tx2"/>
          </a:solidFill>
        </a:ln>
      </dgm:spPr>
      <dgm:t>
        <a:bodyPr/>
        <a:lstStyle/>
        <a:p>
          <a:r>
            <a:rPr lang="en-US" dirty="0"/>
            <a:t>Physical Therapist (PT) recommends continued therapy in a Skilled Nursing Facility (SNF)</a:t>
          </a:r>
        </a:p>
      </dgm:t>
    </dgm:pt>
    <dgm:pt modelId="{2C12D807-BB7C-42EB-BF7B-8B9E74126F86}" type="parTrans" cxnId="{894AED7B-AF30-4469-9206-B52F72345D43}">
      <dgm:prSet/>
      <dgm:spPr/>
      <dgm:t>
        <a:bodyPr/>
        <a:lstStyle/>
        <a:p>
          <a:endParaRPr lang="en-US"/>
        </a:p>
      </dgm:t>
    </dgm:pt>
    <dgm:pt modelId="{1AD32DB3-4B4F-4E07-80D4-3E5D8C001BB9}" type="sibTrans" cxnId="{894AED7B-AF30-4469-9206-B52F72345D43}">
      <dgm:prSet/>
      <dgm:spPr/>
      <dgm:t>
        <a:bodyPr/>
        <a:lstStyle/>
        <a:p>
          <a:endParaRPr lang="en-US"/>
        </a:p>
      </dgm:t>
    </dgm:pt>
    <dgm:pt modelId="{53EBC03E-086A-4B52-AC80-716F6CBB074A}">
      <dgm:prSet phldrT="[Text]"/>
      <dgm:spPr>
        <a:ln>
          <a:solidFill>
            <a:schemeClr val="tx2"/>
          </a:solidFill>
        </a:ln>
      </dgm:spPr>
      <dgm:t>
        <a:bodyPr/>
        <a:lstStyle/>
        <a:p>
          <a:r>
            <a:rPr lang="en-US" dirty="0"/>
            <a:t>Ms. Smith falls and breaks her right hip requiring a hospital admission</a:t>
          </a:r>
        </a:p>
      </dgm:t>
    </dgm:pt>
    <dgm:pt modelId="{BE4EBCDE-33EF-467A-B6E1-B31384ACFE54}" type="parTrans" cxnId="{B119C332-3E28-41CA-B6F3-89091F951215}">
      <dgm:prSet/>
      <dgm:spPr/>
      <dgm:t>
        <a:bodyPr/>
        <a:lstStyle/>
        <a:p>
          <a:endParaRPr lang="en-US"/>
        </a:p>
      </dgm:t>
    </dgm:pt>
    <dgm:pt modelId="{4AA10F8E-E772-4216-A4C6-3993DA4C520D}" type="sibTrans" cxnId="{B119C332-3E28-41CA-B6F3-89091F951215}">
      <dgm:prSet/>
      <dgm:spPr/>
      <dgm:t>
        <a:bodyPr/>
        <a:lstStyle/>
        <a:p>
          <a:endParaRPr lang="en-US"/>
        </a:p>
      </dgm:t>
    </dgm:pt>
    <dgm:pt modelId="{1B5EA928-9E2C-4BCF-9A79-974450D6CEE2}">
      <dgm:prSet phldrT="[Text]"/>
      <dgm:spPr>
        <a:ln>
          <a:solidFill>
            <a:schemeClr val="tx2"/>
          </a:solidFill>
        </a:ln>
      </dgm:spPr>
      <dgm:t>
        <a:bodyPr/>
        <a:lstStyle/>
        <a:p>
          <a:r>
            <a:rPr lang="en-US" dirty="0">
              <a:solidFill>
                <a:schemeClr val="tx1"/>
              </a:solidFill>
            </a:rPr>
            <a:t>Cardiologist faxes updated health information to PCP, but PCP does not receive</a:t>
          </a:r>
          <a:endParaRPr lang="en-US" u="none" strike="sngStrike" dirty="0">
            <a:solidFill>
              <a:schemeClr val="tx1"/>
            </a:solidFill>
          </a:endParaRPr>
        </a:p>
      </dgm:t>
    </dgm:pt>
    <dgm:pt modelId="{13B8ECEB-548F-4C9F-8568-0060DEEA053C}" type="parTrans" cxnId="{FA8CD502-AEE5-40AA-8E61-BD26EA0287BE}">
      <dgm:prSet/>
      <dgm:spPr/>
      <dgm:t>
        <a:bodyPr/>
        <a:lstStyle/>
        <a:p>
          <a:endParaRPr lang="en-US"/>
        </a:p>
      </dgm:t>
    </dgm:pt>
    <dgm:pt modelId="{01AAD7C6-7291-401D-AEAD-3813C83BE1D4}" type="sibTrans" cxnId="{FA8CD502-AEE5-40AA-8E61-BD26EA0287BE}">
      <dgm:prSet/>
      <dgm:spPr/>
      <dgm:t>
        <a:bodyPr/>
        <a:lstStyle/>
        <a:p>
          <a:endParaRPr lang="en-US"/>
        </a:p>
      </dgm:t>
    </dgm:pt>
    <dgm:pt modelId="{7547D9A3-D55D-4F2E-BD70-30394D6F7927}" type="pres">
      <dgm:prSet presAssocID="{DD71A5D0-F816-492C-A6FB-37075F54DD1C}" presName="linearFlow" presStyleCnt="0">
        <dgm:presLayoutVars>
          <dgm:dir/>
          <dgm:animLvl val="lvl"/>
          <dgm:resizeHandles val="exact"/>
        </dgm:presLayoutVars>
      </dgm:prSet>
      <dgm:spPr/>
    </dgm:pt>
    <dgm:pt modelId="{7FD6E97D-4DE4-4A97-AD3B-904213609B7A}" type="pres">
      <dgm:prSet presAssocID="{63C9ED9F-A290-472B-B2A9-0E74E2CFE0F3}" presName="composite" presStyleCnt="0"/>
      <dgm:spPr/>
    </dgm:pt>
    <dgm:pt modelId="{C106EE05-1BF6-496A-A30D-0AC14D204D9B}" type="pres">
      <dgm:prSet presAssocID="{63C9ED9F-A290-472B-B2A9-0E74E2CFE0F3}" presName="parTx" presStyleLbl="node1" presStyleIdx="0" presStyleCnt="5">
        <dgm:presLayoutVars>
          <dgm:chMax val="0"/>
          <dgm:chPref val="0"/>
          <dgm:bulletEnabled val="1"/>
        </dgm:presLayoutVars>
      </dgm:prSet>
      <dgm:spPr/>
    </dgm:pt>
    <dgm:pt modelId="{DF369A3A-685E-440E-BE24-95FDFFBA2CEC}" type="pres">
      <dgm:prSet presAssocID="{63C9ED9F-A290-472B-B2A9-0E74E2CFE0F3}" presName="parSh" presStyleLbl="node1" presStyleIdx="0" presStyleCnt="5"/>
      <dgm:spPr/>
    </dgm:pt>
    <dgm:pt modelId="{56870295-79E8-4D1F-BF03-2768DE168579}" type="pres">
      <dgm:prSet presAssocID="{63C9ED9F-A290-472B-B2A9-0E74E2CFE0F3}" presName="desTx" presStyleLbl="fgAcc1" presStyleIdx="0" presStyleCnt="5">
        <dgm:presLayoutVars>
          <dgm:bulletEnabled val="1"/>
        </dgm:presLayoutVars>
      </dgm:prSet>
      <dgm:spPr/>
    </dgm:pt>
    <dgm:pt modelId="{BB6445A3-11A5-408D-B1A5-9821AF44AB08}" type="pres">
      <dgm:prSet presAssocID="{EF690992-76BB-4BC0-8733-6FC09BA0E2E4}" presName="sibTrans" presStyleLbl="sibTrans2D1" presStyleIdx="0" presStyleCnt="4"/>
      <dgm:spPr/>
    </dgm:pt>
    <dgm:pt modelId="{61FAFC0B-4995-441B-B4AD-2E89DE0C9C60}" type="pres">
      <dgm:prSet presAssocID="{EF690992-76BB-4BC0-8733-6FC09BA0E2E4}" presName="connTx" presStyleLbl="sibTrans2D1" presStyleIdx="0" presStyleCnt="4"/>
      <dgm:spPr/>
    </dgm:pt>
    <dgm:pt modelId="{EAB962BD-BB71-49EB-9832-7187A9229EA0}" type="pres">
      <dgm:prSet presAssocID="{290A63C6-CB22-4C3E-8282-BB0F29DA46CD}" presName="composite" presStyleCnt="0"/>
      <dgm:spPr/>
    </dgm:pt>
    <dgm:pt modelId="{C361614B-A9FE-4B57-835A-5EA1F0171EEB}" type="pres">
      <dgm:prSet presAssocID="{290A63C6-CB22-4C3E-8282-BB0F29DA46CD}" presName="parTx" presStyleLbl="node1" presStyleIdx="0" presStyleCnt="5">
        <dgm:presLayoutVars>
          <dgm:chMax val="0"/>
          <dgm:chPref val="0"/>
          <dgm:bulletEnabled val="1"/>
        </dgm:presLayoutVars>
      </dgm:prSet>
      <dgm:spPr/>
    </dgm:pt>
    <dgm:pt modelId="{3000B626-7606-44A6-A314-68FDACF11872}" type="pres">
      <dgm:prSet presAssocID="{290A63C6-CB22-4C3E-8282-BB0F29DA46CD}" presName="parSh" presStyleLbl="node1" presStyleIdx="1" presStyleCnt="5"/>
      <dgm:spPr/>
    </dgm:pt>
    <dgm:pt modelId="{DAEB6140-2CC9-473B-9A24-A8B17AEE830C}" type="pres">
      <dgm:prSet presAssocID="{290A63C6-CB22-4C3E-8282-BB0F29DA46CD}" presName="desTx" presStyleLbl="fgAcc1" presStyleIdx="1" presStyleCnt="5">
        <dgm:presLayoutVars>
          <dgm:bulletEnabled val="1"/>
        </dgm:presLayoutVars>
      </dgm:prSet>
      <dgm:spPr/>
    </dgm:pt>
    <dgm:pt modelId="{F0FB0D66-217B-4C2A-9892-F50F77E951CB}" type="pres">
      <dgm:prSet presAssocID="{B64DE37A-C01F-4541-A252-6D982DA4FA1F}" presName="sibTrans" presStyleLbl="sibTrans2D1" presStyleIdx="1" presStyleCnt="4"/>
      <dgm:spPr/>
    </dgm:pt>
    <dgm:pt modelId="{A40D70B5-555F-4BFC-ADC3-7E4883C0FAB6}" type="pres">
      <dgm:prSet presAssocID="{B64DE37A-C01F-4541-A252-6D982DA4FA1F}" presName="connTx" presStyleLbl="sibTrans2D1" presStyleIdx="1" presStyleCnt="4"/>
      <dgm:spPr/>
    </dgm:pt>
    <dgm:pt modelId="{615D17A6-ED42-4D66-9F31-60E846C432FA}" type="pres">
      <dgm:prSet presAssocID="{1BB151D1-98D1-4C75-BADC-F83C4DF820C6}" presName="composite" presStyleCnt="0"/>
      <dgm:spPr/>
    </dgm:pt>
    <dgm:pt modelId="{6128C736-8E13-4879-9B1E-0C3CEC311BDA}" type="pres">
      <dgm:prSet presAssocID="{1BB151D1-98D1-4C75-BADC-F83C4DF820C6}" presName="parTx" presStyleLbl="node1" presStyleIdx="1" presStyleCnt="5">
        <dgm:presLayoutVars>
          <dgm:chMax val="0"/>
          <dgm:chPref val="0"/>
          <dgm:bulletEnabled val="1"/>
        </dgm:presLayoutVars>
      </dgm:prSet>
      <dgm:spPr/>
    </dgm:pt>
    <dgm:pt modelId="{C8A718DF-B078-4F6C-BD19-73F1BE0C3A77}" type="pres">
      <dgm:prSet presAssocID="{1BB151D1-98D1-4C75-BADC-F83C4DF820C6}" presName="parSh" presStyleLbl="node1" presStyleIdx="2" presStyleCnt="5"/>
      <dgm:spPr/>
    </dgm:pt>
    <dgm:pt modelId="{0D81F2C3-35BC-4CF0-BAB0-A3E498DE4A4B}" type="pres">
      <dgm:prSet presAssocID="{1BB151D1-98D1-4C75-BADC-F83C4DF820C6}" presName="desTx" presStyleLbl="fgAcc1" presStyleIdx="2" presStyleCnt="5">
        <dgm:presLayoutVars>
          <dgm:bulletEnabled val="1"/>
        </dgm:presLayoutVars>
      </dgm:prSet>
      <dgm:spPr/>
    </dgm:pt>
    <dgm:pt modelId="{26BC1A33-8398-4BBA-894A-803D8308473F}" type="pres">
      <dgm:prSet presAssocID="{4E935553-DB18-4733-872F-02D00587FCEF}" presName="sibTrans" presStyleLbl="sibTrans2D1" presStyleIdx="2" presStyleCnt="4"/>
      <dgm:spPr/>
    </dgm:pt>
    <dgm:pt modelId="{6C7C2F2D-D364-4B88-AA86-0F0DEA995190}" type="pres">
      <dgm:prSet presAssocID="{4E935553-DB18-4733-872F-02D00587FCEF}" presName="connTx" presStyleLbl="sibTrans2D1" presStyleIdx="2" presStyleCnt="4"/>
      <dgm:spPr/>
    </dgm:pt>
    <dgm:pt modelId="{47DEDFCB-6447-4F3E-8D91-1BBDC9CB4C42}" type="pres">
      <dgm:prSet presAssocID="{187CEF3F-C5E9-48F2-94AA-096C93415EB3}" presName="composite" presStyleCnt="0"/>
      <dgm:spPr/>
    </dgm:pt>
    <dgm:pt modelId="{7069E746-AF17-42B0-A33C-F9A0A667012D}" type="pres">
      <dgm:prSet presAssocID="{187CEF3F-C5E9-48F2-94AA-096C93415EB3}" presName="parTx" presStyleLbl="node1" presStyleIdx="2" presStyleCnt="5">
        <dgm:presLayoutVars>
          <dgm:chMax val="0"/>
          <dgm:chPref val="0"/>
          <dgm:bulletEnabled val="1"/>
        </dgm:presLayoutVars>
      </dgm:prSet>
      <dgm:spPr/>
    </dgm:pt>
    <dgm:pt modelId="{64D203A9-BCAE-414A-8CF7-FFB1F7E1C4ED}" type="pres">
      <dgm:prSet presAssocID="{187CEF3F-C5E9-48F2-94AA-096C93415EB3}" presName="parSh" presStyleLbl="node1" presStyleIdx="3" presStyleCnt="5"/>
      <dgm:spPr/>
    </dgm:pt>
    <dgm:pt modelId="{E1F810C0-51BD-425F-B80D-AA7A1A461EE3}" type="pres">
      <dgm:prSet presAssocID="{187CEF3F-C5E9-48F2-94AA-096C93415EB3}" presName="desTx" presStyleLbl="fgAcc1" presStyleIdx="3" presStyleCnt="5">
        <dgm:presLayoutVars>
          <dgm:bulletEnabled val="1"/>
        </dgm:presLayoutVars>
      </dgm:prSet>
      <dgm:spPr/>
    </dgm:pt>
    <dgm:pt modelId="{E3CCD932-F2A0-461A-9EB6-05653E9C59C0}" type="pres">
      <dgm:prSet presAssocID="{1AB24862-2EDD-4991-B852-84EB0CC90DB7}" presName="sibTrans" presStyleLbl="sibTrans2D1" presStyleIdx="3" presStyleCnt="4"/>
      <dgm:spPr/>
    </dgm:pt>
    <dgm:pt modelId="{C9548093-1F30-45C5-9707-17166416FEB4}" type="pres">
      <dgm:prSet presAssocID="{1AB24862-2EDD-4991-B852-84EB0CC90DB7}" presName="connTx" presStyleLbl="sibTrans2D1" presStyleIdx="3" presStyleCnt="4"/>
      <dgm:spPr/>
    </dgm:pt>
    <dgm:pt modelId="{2F7AE4F7-F8A2-48B1-B2FC-871E49C195B4}" type="pres">
      <dgm:prSet presAssocID="{B612FE43-B144-4D57-9E2E-BDE29D648032}" presName="composite" presStyleCnt="0"/>
      <dgm:spPr/>
    </dgm:pt>
    <dgm:pt modelId="{953BB697-B1FC-45C4-A98E-02C077E2042D}" type="pres">
      <dgm:prSet presAssocID="{B612FE43-B144-4D57-9E2E-BDE29D648032}" presName="parTx" presStyleLbl="node1" presStyleIdx="3" presStyleCnt="5">
        <dgm:presLayoutVars>
          <dgm:chMax val="0"/>
          <dgm:chPref val="0"/>
          <dgm:bulletEnabled val="1"/>
        </dgm:presLayoutVars>
      </dgm:prSet>
      <dgm:spPr/>
    </dgm:pt>
    <dgm:pt modelId="{9B2BC971-0147-4240-B691-6A05DC28270F}" type="pres">
      <dgm:prSet presAssocID="{B612FE43-B144-4D57-9E2E-BDE29D648032}" presName="parSh" presStyleLbl="node1" presStyleIdx="4" presStyleCnt="5"/>
      <dgm:spPr/>
    </dgm:pt>
    <dgm:pt modelId="{15B1A999-A0D1-48EC-8A3B-E806FE97A039}" type="pres">
      <dgm:prSet presAssocID="{B612FE43-B144-4D57-9E2E-BDE29D648032}" presName="desTx" presStyleLbl="fgAcc1" presStyleIdx="4" presStyleCnt="5">
        <dgm:presLayoutVars>
          <dgm:bulletEnabled val="1"/>
        </dgm:presLayoutVars>
      </dgm:prSet>
      <dgm:spPr/>
    </dgm:pt>
  </dgm:ptLst>
  <dgm:cxnLst>
    <dgm:cxn modelId="{AC752800-E499-4F87-92DD-55B5324DA427}" type="presOf" srcId="{1BB151D1-98D1-4C75-BADC-F83C4DF820C6}" destId="{6128C736-8E13-4879-9B1E-0C3CEC311BDA}" srcOrd="0" destOrd="0" presId="urn:microsoft.com/office/officeart/2005/8/layout/process3"/>
    <dgm:cxn modelId="{FA8CD502-AEE5-40AA-8E61-BD26EA0287BE}" srcId="{63C9ED9F-A290-472B-B2A9-0E74E2CFE0F3}" destId="{1B5EA928-9E2C-4BCF-9A79-974450D6CEE2}" srcOrd="2" destOrd="0" parTransId="{13B8ECEB-548F-4C9F-8568-0060DEEA053C}" sibTransId="{01AAD7C6-7291-401D-AEAD-3813C83BE1D4}"/>
    <dgm:cxn modelId="{4418B806-F6A2-4E05-9379-ECC46904E2D7}" type="presOf" srcId="{EF690992-76BB-4BC0-8733-6FC09BA0E2E4}" destId="{BB6445A3-11A5-408D-B1A5-9821AF44AB08}" srcOrd="0" destOrd="0" presId="urn:microsoft.com/office/officeart/2005/8/layout/process3"/>
    <dgm:cxn modelId="{F447F90C-E9E0-47B3-99D9-4845436AEE80}" type="presOf" srcId="{5FA5701E-E70E-490F-8D7F-192D16AE7CEC}" destId="{E1F810C0-51BD-425F-B80D-AA7A1A461EE3}" srcOrd="0" destOrd="0" presId="urn:microsoft.com/office/officeart/2005/8/layout/process3"/>
    <dgm:cxn modelId="{2BD48C0D-EF8E-454F-91AB-80EDE11BEAAA}" type="presOf" srcId="{290A63C6-CB22-4C3E-8282-BB0F29DA46CD}" destId="{C361614B-A9FE-4B57-835A-5EA1F0171EEB}" srcOrd="0" destOrd="0" presId="urn:microsoft.com/office/officeart/2005/8/layout/process3"/>
    <dgm:cxn modelId="{84C8131C-C572-4642-AA1C-BD4FE0DF85F3}" type="presOf" srcId="{B64DE37A-C01F-4541-A252-6D982DA4FA1F}" destId="{A40D70B5-555F-4BFC-ADC3-7E4883C0FAB6}" srcOrd="1" destOrd="0" presId="urn:microsoft.com/office/officeart/2005/8/layout/process3"/>
    <dgm:cxn modelId="{E5603223-3393-40E2-A4FA-6B30A7122887}" srcId="{DD71A5D0-F816-492C-A6FB-37075F54DD1C}" destId="{290A63C6-CB22-4C3E-8282-BB0F29DA46CD}" srcOrd="1" destOrd="0" parTransId="{D6983AF1-12F6-4973-8E03-FB71BA1DC67B}" sibTransId="{B64DE37A-C01F-4541-A252-6D982DA4FA1F}"/>
    <dgm:cxn modelId="{9A374225-2B47-4ED8-92A9-07AB6EB37542}" srcId="{DD71A5D0-F816-492C-A6FB-37075F54DD1C}" destId="{1BB151D1-98D1-4C75-BADC-F83C4DF820C6}" srcOrd="2" destOrd="0" parTransId="{E397FA7F-38AE-45A2-A5FF-5EF48A2B9FC4}" sibTransId="{4E935553-DB18-4733-872F-02D00587FCEF}"/>
    <dgm:cxn modelId="{86F11B27-E4A2-40D7-A75A-E2C6C0C3C24E}" type="presOf" srcId="{4E935553-DB18-4733-872F-02D00587FCEF}" destId="{26BC1A33-8398-4BBA-894A-803D8308473F}" srcOrd="0" destOrd="0" presId="urn:microsoft.com/office/officeart/2005/8/layout/process3"/>
    <dgm:cxn modelId="{766DAD28-B553-414C-BA4F-0C4008B4F77B}" type="presOf" srcId="{C4B1E82A-2504-4650-A1D4-3919F3CD2B13}" destId="{DAEB6140-2CC9-473B-9A24-A8B17AEE830C}" srcOrd="0" destOrd="0" presId="urn:microsoft.com/office/officeart/2005/8/layout/process3"/>
    <dgm:cxn modelId="{7815BD29-29CE-4FAA-8873-EAFDDD250B4A}" type="presOf" srcId="{1B5EA928-9E2C-4BCF-9A79-974450D6CEE2}" destId="{56870295-79E8-4D1F-BF03-2768DE168579}" srcOrd="0" destOrd="2" presId="urn:microsoft.com/office/officeart/2005/8/layout/process3"/>
    <dgm:cxn modelId="{B119C332-3E28-41CA-B6F3-89091F951215}" srcId="{1BB151D1-98D1-4C75-BADC-F83C4DF820C6}" destId="{53EBC03E-086A-4B52-AC80-716F6CBB074A}" srcOrd="2" destOrd="0" parTransId="{BE4EBCDE-33EF-467A-B6E1-B31384ACFE54}" sibTransId="{4AA10F8E-E772-4216-A4C6-3993DA4C520D}"/>
    <dgm:cxn modelId="{AF166B38-BAEE-4982-A2A5-D508BB7B090E}" srcId="{1BB151D1-98D1-4C75-BADC-F83C4DF820C6}" destId="{6BE9ED4C-F2E5-4881-A69D-8A770D0EB0A8}" srcOrd="3" destOrd="0" parTransId="{D6382BD9-0C03-45A4-BDB3-4514EA3F14F2}" sibTransId="{A7C50879-206F-49AB-8553-151A96A285D3}"/>
    <dgm:cxn modelId="{3397D94C-AB1E-4786-B7C6-38F89515C154}" type="presOf" srcId="{1AB24862-2EDD-4991-B852-84EB0CC90DB7}" destId="{E3CCD932-F2A0-461A-9EB6-05653E9C59C0}" srcOrd="0" destOrd="0" presId="urn:microsoft.com/office/officeart/2005/8/layout/process3"/>
    <dgm:cxn modelId="{3DB0554D-EDE1-43A9-9F25-509FD3AC1A01}" srcId="{DD71A5D0-F816-492C-A6FB-37075F54DD1C}" destId="{63C9ED9F-A290-472B-B2A9-0E74E2CFE0F3}" srcOrd="0" destOrd="0" parTransId="{E1D3C7FD-C9DF-47B4-AFBF-DCF0D407DDCA}" sibTransId="{EF690992-76BB-4BC0-8733-6FC09BA0E2E4}"/>
    <dgm:cxn modelId="{DE9B734D-3D0A-46BE-989A-F5B2D2479DB2}" type="presOf" srcId="{8D1B3C64-7035-465F-AAAA-23E22116D141}" destId="{56870295-79E8-4D1F-BF03-2768DE168579}" srcOrd="0" destOrd="1" presId="urn:microsoft.com/office/officeart/2005/8/layout/process3"/>
    <dgm:cxn modelId="{70E15952-1772-41B8-AEA0-42339EB3F4F7}" type="presOf" srcId="{B612FE43-B144-4D57-9E2E-BDE29D648032}" destId="{953BB697-B1FC-45C4-A98E-02C077E2042D}" srcOrd="0" destOrd="0" presId="urn:microsoft.com/office/officeart/2005/8/layout/process3"/>
    <dgm:cxn modelId="{FC950555-EE6E-4F69-9CE0-6BD6DE70269C}" type="presOf" srcId="{1BB151D1-98D1-4C75-BADC-F83C4DF820C6}" destId="{C8A718DF-B078-4F6C-BD19-73F1BE0C3A77}" srcOrd="1" destOrd="0" presId="urn:microsoft.com/office/officeart/2005/8/layout/process3"/>
    <dgm:cxn modelId="{11306F62-7A33-42C9-A2E0-C62DFB04547A}" type="presOf" srcId="{B64DE37A-C01F-4541-A252-6D982DA4FA1F}" destId="{F0FB0D66-217B-4C2A-9892-F50F77E951CB}" srcOrd="0" destOrd="0" presId="urn:microsoft.com/office/officeart/2005/8/layout/process3"/>
    <dgm:cxn modelId="{E06BF765-61EF-407E-8554-33F6EFF97B12}" type="presOf" srcId="{ADFBED60-5520-401C-AE52-D94881363F20}" destId="{56870295-79E8-4D1F-BF03-2768DE168579}" srcOrd="0" destOrd="0" presId="urn:microsoft.com/office/officeart/2005/8/layout/process3"/>
    <dgm:cxn modelId="{3062E766-8131-4F50-9D60-0B9A3CF026DC}" type="presOf" srcId="{4530A1A3-E931-4FAC-886F-9C658CFDC00F}" destId="{15B1A999-A0D1-48EC-8A3B-E806FE97A039}" srcOrd="0" destOrd="1" presId="urn:microsoft.com/office/officeart/2005/8/layout/process3"/>
    <dgm:cxn modelId="{4604BF67-3CBF-4133-9E58-323C8DC6E188}" type="presOf" srcId="{04410EFD-7B6A-45A9-A15A-3DF4AD266096}" destId="{0D81F2C3-35BC-4CF0-BAB0-A3E498DE4A4B}" srcOrd="0" destOrd="0" presId="urn:microsoft.com/office/officeart/2005/8/layout/process3"/>
    <dgm:cxn modelId="{2E253968-0A54-4298-9A24-41E29F4DF9F4}" srcId="{63C9ED9F-A290-472B-B2A9-0E74E2CFE0F3}" destId="{8D1B3C64-7035-465F-AAAA-23E22116D141}" srcOrd="1" destOrd="0" parTransId="{9472DE73-2C2C-4AC4-A119-854F0515D439}" sibTransId="{4FC2001D-1A11-420A-8EEA-8A0558C6DAB1}"/>
    <dgm:cxn modelId="{757F3069-3228-4D8D-A2E1-517A25FB26B4}" srcId="{B612FE43-B144-4D57-9E2E-BDE29D648032}" destId="{4530A1A3-E931-4FAC-886F-9C658CFDC00F}" srcOrd="1" destOrd="0" parTransId="{080A7A1B-99AD-4747-8575-849A1A472B75}" sibTransId="{E0D24356-46E0-4328-92BD-8156FB929855}"/>
    <dgm:cxn modelId="{F1BD3C77-A89D-4320-B858-273697DB2FB6}" type="presOf" srcId="{4E935553-DB18-4733-872F-02D00587FCEF}" destId="{6C7C2F2D-D364-4B88-AA86-0F0DEA995190}" srcOrd="1" destOrd="0" presId="urn:microsoft.com/office/officeart/2005/8/layout/process3"/>
    <dgm:cxn modelId="{894AED7B-AF30-4469-9206-B52F72345D43}" srcId="{187CEF3F-C5E9-48F2-94AA-096C93415EB3}" destId="{A3AA1095-47E7-4587-B2A9-A8C33A621EB1}" srcOrd="2" destOrd="0" parTransId="{2C12D807-BB7C-42EB-BF7B-8B9E74126F86}" sibTransId="{1AD32DB3-4B4F-4E07-80D4-3E5D8C001BB9}"/>
    <dgm:cxn modelId="{37291C7F-BB19-4368-86DB-3ABD0F626B91}" srcId="{B612FE43-B144-4D57-9E2E-BDE29D648032}" destId="{DDB9CC06-CE83-4EF0-93FA-B669326B5831}" srcOrd="0" destOrd="0" parTransId="{5F3C30F1-B6CD-4CCC-8609-8B1E3CD8C5C4}" sibTransId="{E4E18844-6394-41AC-BF19-CFFC6F4C9FB2}"/>
    <dgm:cxn modelId="{0760AB81-3F59-47FE-9616-A34959DF165B}" srcId="{290A63C6-CB22-4C3E-8282-BB0F29DA46CD}" destId="{5794885A-D780-4499-8D7D-E535593ECCCC}" srcOrd="2" destOrd="0" parTransId="{16C7ADAE-6186-445E-9FAE-6A02A3B13978}" sibTransId="{5721D9E4-B5C8-4AC1-98F3-E285125033A4}"/>
    <dgm:cxn modelId="{6D7EE385-0AF7-4D0F-9A10-DA5D5E171F52}" type="presOf" srcId="{290A63C6-CB22-4C3E-8282-BB0F29DA46CD}" destId="{3000B626-7606-44A6-A314-68FDACF11872}" srcOrd="1" destOrd="0" presId="urn:microsoft.com/office/officeart/2005/8/layout/process3"/>
    <dgm:cxn modelId="{2E04F285-65EA-422B-829C-3E76B571CF27}" type="presOf" srcId="{B612FE43-B144-4D57-9E2E-BDE29D648032}" destId="{9B2BC971-0147-4240-B691-6A05DC28270F}" srcOrd="1" destOrd="0" presId="urn:microsoft.com/office/officeart/2005/8/layout/process3"/>
    <dgm:cxn modelId="{389D9888-2006-4DCB-BCEE-2628ADCBF24B}" type="presOf" srcId="{53EBC03E-086A-4B52-AC80-716F6CBB074A}" destId="{0D81F2C3-35BC-4CF0-BAB0-A3E498DE4A4B}" srcOrd="0" destOrd="2" presId="urn:microsoft.com/office/officeart/2005/8/layout/process3"/>
    <dgm:cxn modelId="{385F4A8F-FC82-4F39-8595-2C9BE7E8FAEE}" type="presOf" srcId="{EF690992-76BB-4BC0-8733-6FC09BA0E2E4}" destId="{61FAFC0B-4995-441B-B4AD-2E89DE0C9C60}" srcOrd="1" destOrd="0" presId="urn:microsoft.com/office/officeart/2005/8/layout/process3"/>
    <dgm:cxn modelId="{20ED6793-87F0-4A56-9358-DE19D697D59A}" type="presOf" srcId="{FA4A0F59-6AE4-4A55-A873-DEF803140AFF}" destId="{E1F810C0-51BD-425F-B80D-AA7A1A461EE3}" srcOrd="0" destOrd="1" presId="urn:microsoft.com/office/officeart/2005/8/layout/process3"/>
    <dgm:cxn modelId="{070FAD94-915F-442E-A7ED-932749F6F8E3}" type="presOf" srcId="{DD71A5D0-F816-492C-A6FB-37075F54DD1C}" destId="{7547D9A3-D55D-4F2E-BD70-30394D6F7927}" srcOrd="0" destOrd="0" presId="urn:microsoft.com/office/officeart/2005/8/layout/process3"/>
    <dgm:cxn modelId="{09B33596-B5F7-4B6F-B8F5-E3E83B15960C}" type="presOf" srcId="{6BE9ED4C-F2E5-4881-A69D-8A770D0EB0A8}" destId="{0D81F2C3-35BC-4CF0-BAB0-A3E498DE4A4B}" srcOrd="0" destOrd="3" presId="urn:microsoft.com/office/officeart/2005/8/layout/process3"/>
    <dgm:cxn modelId="{0141D099-3295-4E60-8A6E-E124466512AB}" srcId="{63C9ED9F-A290-472B-B2A9-0E74E2CFE0F3}" destId="{ADFBED60-5520-401C-AE52-D94881363F20}" srcOrd="0" destOrd="0" parTransId="{BAF79697-F933-4F7F-B7FB-6AB23E0C9607}" sibTransId="{D324FC11-A3F1-47A5-9077-6726E54B0C14}"/>
    <dgm:cxn modelId="{7F38F39B-6297-4982-867E-95F596097CAF}" srcId="{187CEF3F-C5E9-48F2-94AA-096C93415EB3}" destId="{FA4A0F59-6AE4-4A55-A873-DEF803140AFF}" srcOrd="1" destOrd="0" parTransId="{F1FACE3C-0C21-4A0C-9C21-36C35D62421E}" sibTransId="{271B4F27-214A-4147-9443-8BCA73ED736B}"/>
    <dgm:cxn modelId="{2EE7099F-5506-4D79-A7D6-8AECF1345421}" type="presOf" srcId="{8811B6B5-B629-4AB3-9078-0157E7BCC8AA}" destId="{DAEB6140-2CC9-473B-9A24-A8B17AEE830C}" srcOrd="0" destOrd="1" presId="urn:microsoft.com/office/officeart/2005/8/layout/process3"/>
    <dgm:cxn modelId="{FE2159A5-8D13-4EEE-831C-CA14417A4EBD}" type="presOf" srcId="{955EF386-C419-4CF4-AE02-6895FCD609AA}" destId="{0D81F2C3-35BC-4CF0-BAB0-A3E498DE4A4B}" srcOrd="0" destOrd="1" presId="urn:microsoft.com/office/officeart/2005/8/layout/process3"/>
    <dgm:cxn modelId="{8B5220AC-A1F9-41A9-8592-505F11D71B7F}" srcId="{290A63C6-CB22-4C3E-8282-BB0F29DA46CD}" destId="{C4B1E82A-2504-4650-A1D4-3919F3CD2B13}" srcOrd="0" destOrd="0" parTransId="{A25C9F30-BE64-4483-AC21-19AD1B74E28D}" sibTransId="{5000C5B7-67D5-49DB-89D5-282D7A0BEF41}"/>
    <dgm:cxn modelId="{38188AAD-6116-4092-B33A-78A2E6D1E5E4}" type="presOf" srcId="{5794885A-D780-4499-8D7D-E535593ECCCC}" destId="{DAEB6140-2CC9-473B-9A24-A8B17AEE830C}" srcOrd="0" destOrd="2" presId="urn:microsoft.com/office/officeart/2005/8/layout/process3"/>
    <dgm:cxn modelId="{A21E37B3-54D7-4FBD-A439-4A7968109EC7}" type="presOf" srcId="{DDB9CC06-CE83-4EF0-93FA-B669326B5831}" destId="{15B1A999-A0D1-48EC-8A3B-E806FE97A039}" srcOrd="0" destOrd="0" presId="urn:microsoft.com/office/officeart/2005/8/layout/process3"/>
    <dgm:cxn modelId="{4DD37CB5-14E2-455C-9E0D-7A52DB54EBC7}" srcId="{187CEF3F-C5E9-48F2-94AA-096C93415EB3}" destId="{5FA5701E-E70E-490F-8D7F-192D16AE7CEC}" srcOrd="0" destOrd="0" parTransId="{64AEC741-969E-4EF3-8EF2-4570576E0BD4}" sibTransId="{47CB3BD9-33A0-4EB7-A2B8-F1566E8FBAD5}"/>
    <dgm:cxn modelId="{FE76A7BD-E91B-4FF4-A3EE-B888B120228D}" type="presOf" srcId="{63C9ED9F-A290-472B-B2A9-0E74E2CFE0F3}" destId="{DF369A3A-685E-440E-BE24-95FDFFBA2CEC}" srcOrd="1" destOrd="0" presId="urn:microsoft.com/office/officeart/2005/8/layout/process3"/>
    <dgm:cxn modelId="{455590C2-C403-4599-960A-295070365591}" type="presOf" srcId="{A3AA1095-47E7-4587-B2A9-A8C33A621EB1}" destId="{E1F810C0-51BD-425F-B80D-AA7A1A461EE3}" srcOrd="0" destOrd="2" presId="urn:microsoft.com/office/officeart/2005/8/layout/process3"/>
    <dgm:cxn modelId="{AA4A4BCB-4C22-4BAA-8BC8-949DBCF82476}" type="presOf" srcId="{1AB24862-2EDD-4991-B852-84EB0CC90DB7}" destId="{C9548093-1F30-45C5-9707-17166416FEB4}" srcOrd="1" destOrd="0" presId="urn:microsoft.com/office/officeart/2005/8/layout/process3"/>
    <dgm:cxn modelId="{8917C1D8-95B2-41E4-89E8-952C62EA08F3}" srcId="{DD71A5D0-F816-492C-A6FB-37075F54DD1C}" destId="{187CEF3F-C5E9-48F2-94AA-096C93415EB3}" srcOrd="3" destOrd="0" parTransId="{2D00A0FC-9576-4060-A0B8-26AA0A3D4531}" sibTransId="{1AB24862-2EDD-4991-B852-84EB0CC90DB7}"/>
    <dgm:cxn modelId="{6F110FDC-7988-458F-A04E-50F0B1216A33}" srcId="{1BB151D1-98D1-4C75-BADC-F83C4DF820C6}" destId="{955EF386-C419-4CF4-AE02-6895FCD609AA}" srcOrd="1" destOrd="0" parTransId="{853B45DD-DE70-4FD4-A536-D6722B5DA77C}" sibTransId="{D49D273E-2C66-4610-8FD2-66AFB6D08B58}"/>
    <dgm:cxn modelId="{811F55E0-80C3-4627-98EB-2A19F1DD8004}" srcId="{290A63C6-CB22-4C3E-8282-BB0F29DA46CD}" destId="{8811B6B5-B629-4AB3-9078-0157E7BCC8AA}" srcOrd="1" destOrd="0" parTransId="{CBC56C1D-3B59-43F4-BB70-B0873AD28CEB}" sibTransId="{E526A965-8AE6-4D87-A013-B4C4A8997E6F}"/>
    <dgm:cxn modelId="{72CFB6E9-D88E-478E-AC51-4BCDFBAEBC66}" srcId="{1BB151D1-98D1-4C75-BADC-F83C4DF820C6}" destId="{04410EFD-7B6A-45A9-A15A-3DF4AD266096}" srcOrd="0" destOrd="0" parTransId="{71CCAF9E-9FD6-4E14-B68A-0439722B4658}" sibTransId="{CC743CED-F763-4027-8379-02A7034FFEB1}"/>
    <dgm:cxn modelId="{7F85C3F2-476D-4343-A515-977C6DD1DA80}" srcId="{DD71A5D0-F816-492C-A6FB-37075F54DD1C}" destId="{B612FE43-B144-4D57-9E2E-BDE29D648032}" srcOrd="4" destOrd="0" parTransId="{93BB7C35-96D9-401F-8E63-1366C350595E}" sibTransId="{DAEBFF7A-9000-4073-BC3E-C7261EE7ED52}"/>
    <dgm:cxn modelId="{C76170F4-64E9-490A-9434-FBF1DE8B0B45}" type="presOf" srcId="{63C9ED9F-A290-472B-B2A9-0E74E2CFE0F3}" destId="{C106EE05-1BF6-496A-A30D-0AC14D204D9B}" srcOrd="0" destOrd="0" presId="urn:microsoft.com/office/officeart/2005/8/layout/process3"/>
    <dgm:cxn modelId="{8E871DF6-3F5A-4EB7-8284-ADF0DF8594A6}" type="presOf" srcId="{187CEF3F-C5E9-48F2-94AA-096C93415EB3}" destId="{64D203A9-BCAE-414A-8CF7-FFB1F7E1C4ED}" srcOrd="1" destOrd="0" presId="urn:microsoft.com/office/officeart/2005/8/layout/process3"/>
    <dgm:cxn modelId="{B7ED3DF9-DA23-4F7E-88E6-A89832B520E6}" type="presOf" srcId="{187CEF3F-C5E9-48F2-94AA-096C93415EB3}" destId="{7069E746-AF17-42B0-A33C-F9A0A667012D}" srcOrd="0" destOrd="0" presId="urn:microsoft.com/office/officeart/2005/8/layout/process3"/>
    <dgm:cxn modelId="{9D4C4AF4-5DCF-4BC0-8B4D-10FDFE84D034}" type="presParOf" srcId="{7547D9A3-D55D-4F2E-BD70-30394D6F7927}" destId="{7FD6E97D-4DE4-4A97-AD3B-904213609B7A}" srcOrd="0" destOrd="0" presId="urn:microsoft.com/office/officeart/2005/8/layout/process3"/>
    <dgm:cxn modelId="{38AD4915-32B5-4040-96B6-D2946299EF22}" type="presParOf" srcId="{7FD6E97D-4DE4-4A97-AD3B-904213609B7A}" destId="{C106EE05-1BF6-496A-A30D-0AC14D204D9B}" srcOrd="0" destOrd="0" presId="urn:microsoft.com/office/officeart/2005/8/layout/process3"/>
    <dgm:cxn modelId="{D75C6C92-CD6E-4249-9E96-AE1535677471}" type="presParOf" srcId="{7FD6E97D-4DE4-4A97-AD3B-904213609B7A}" destId="{DF369A3A-685E-440E-BE24-95FDFFBA2CEC}" srcOrd="1" destOrd="0" presId="urn:microsoft.com/office/officeart/2005/8/layout/process3"/>
    <dgm:cxn modelId="{27790E6B-F29C-48CB-AE1B-A6C5AD92D58F}" type="presParOf" srcId="{7FD6E97D-4DE4-4A97-AD3B-904213609B7A}" destId="{56870295-79E8-4D1F-BF03-2768DE168579}" srcOrd="2" destOrd="0" presId="urn:microsoft.com/office/officeart/2005/8/layout/process3"/>
    <dgm:cxn modelId="{17F74740-77AD-491B-941D-F585A0435EA0}" type="presParOf" srcId="{7547D9A3-D55D-4F2E-BD70-30394D6F7927}" destId="{BB6445A3-11A5-408D-B1A5-9821AF44AB08}" srcOrd="1" destOrd="0" presId="urn:microsoft.com/office/officeart/2005/8/layout/process3"/>
    <dgm:cxn modelId="{0A5EFAC3-D3EA-4C9D-9EEC-26531B4696DA}" type="presParOf" srcId="{BB6445A3-11A5-408D-B1A5-9821AF44AB08}" destId="{61FAFC0B-4995-441B-B4AD-2E89DE0C9C60}" srcOrd="0" destOrd="0" presId="urn:microsoft.com/office/officeart/2005/8/layout/process3"/>
    <dgm:cxn modelId="{3BB50A51-1A24-4BA6-9E77-6F8ED17D37A1}" type="presParOf" srcId="{7547D9A3-D55D-4F2E-BD70-30394D6F7927}" destId="{EAB962BD-BB71-49EB-9832-7187A9229EA0}" srcOrd="2" destOrd="0" presId="urn:microsoft.com/office/officeart/2005/8/layout/process3"/>
    <dgm:cxn modelId="{63917EB3-BF17-4845-AD51-559AE945C682}" type="presParOf" srcId="{EAB962BD-BB71-49EB-9832-7187A9229EA0}" destId="{C361614B-A9FE-4B57-835A-5EA1F0171EEB}" srcOrd="0" destOrd="0" presId="urn:microsoft.com/office/officeart/2005/8/layout/process3"/>
    <dgm:cxn modelId="{A6F36C4E-B595-4192-B2EB-2D683EF2F948}" type="presParOf" srcId="{EAB962BD-BB71-49EB-9832-7187A9229EA0}" destId="{3000B626-7606-44A6-A314-68FDACF11872}" srcOrd="1" destOrd="0" presId="urn:microsoft.com/office/officeart/2005/8/layout/process3"/>
    <dgm:cxn modelId="{7F541C65-1470-48CE-AFC6-7E6076F44678}" type="presParOf" srcId="{EAB962BD-BB71-49EB-9832-7187A9229EA0}" destId="{DAEB6140-2CC9-473B-9A24-A8B17AEE830C}" srcOrd="2" destOrd="0" presId="urn:microsoft.com/office/officeart/2005/8/layout/process3"/>
    <dgm:cxn modelId="{F5ABCA17-4491-40F0-9E3E-EED2418A6A64}" type="presParOf" srcId="{7547D9A3-D55D-4F2E-BD70-30394D6F7927}" destId="{F0FB0D66-217B-4C2A-9892-F50F77E951CB}" srcOrd="3" destOrd="0" presId="urn:microsoft.com/office/officeart/2005/8/layout/process3"/>
    <dgm:cxn modelId="{438B4BE5-CE01-4D62-BFE5-93440FC70A81}" type="presParOf" srcId="{F0FB0D66-217B-4C2A-9892-F50F77E951CB}" destId="{A40D70B5-555F-4BFC-ADC3-7E4883C0FAB6}" srcOrd="0" destOrd="0" presId="urn:microsoft.com/office/officeart/2005/8/layout/process3"/>
    <dgm:cxn modelId="{FF9489D3-0377-4115-88BA-E40189768C40}" type="presParOf" srcId="{7547D9A3-D55D-4F2E-BD70-30394D6F7927}" destId="{615D17A6-ED42-4D66-9F31-60E846C432FA}" srcOrd="4" destOrd="0" presId="urn:microsoft.com/office/officeart/2005/8/layout/process3"/>
    <dgm:cxn modelId="{D2FE1F87-D795-411B-9862-50C0D024B4C2}" type="presParOf" srcId="{615D17A6-ED42-4D66-9F31-60E846C432FA}" destId="{6128C736-8E13-4879-9B1E-0C3CEC311BDA}" srcOrd="0" destOrd="0" presId="urn:microsoft.com/office/officeart/2005/8/layout/process3"/>
    <dgm:cxn modelId="{C7BAB327-145D-4A20-B47C-C8B4E3FDD332}" type="presParOf" srcId="{615D17A6-ED42-4D66-9F31-60E846C432FA}" destId="{C8A718DF-B078-4F6C-BD19-73F1BE0C3A77}" srcOrd="1" destOrd="0" presId="urn:microsoft.com/office/officeart/2005/8/layout/process3"/>
    <dgm:cxn modelId="{71CDAD99-A8E0-4CE0-8884-5F1BE129DDDF}" type="presParOf" srcId="{615D17A6-ED42-4D66-9F31-60E846C432FA}" destId="{0D81F2C3-35BC-4CF0-BAB0-A3E498DE4A4B}" srcOrd="2" destOrd="0" presId="urn:microsoft.com/office/officeart/2005/8/layout/process3"/>
    <dgm:cxn modelId="{09D7CAA9-C7C0-4C75-8D0A-A071DD491F0B}" type="presParOf" srcId="{7547D9A3-D55D-4F2E-BD70-30394D6F7927}" destId="{26BC1A33-8398-4BBA-894A-803D8308473F}" srcOrd="5" destOrd="0" presId="urn:microsoft.com/office/officeart/2005/8/layout/process3"/>
    <dgm:cxn modelId="{1017CAD1-9F71-4274-928B-CF8EDBBDA3F8}" type="presParOf" srcId="{26BC1A33-8398-4BBA-894A-803D8308473F}" destId="{6C7C2F2D-D364-4B88-AA86-0F0DEA995190}" srcOrd="0" destOrd="0" presId="urn:microsoft.com/office/officeart/2005/8/layout/process3"/>
    <dgm:cxn modelId="{64C66126-83CB-4F56-9E3A-65E07290996D}" type="presParOf" srcId="{7547D9A3-D55D-4F2E-BD70-30394D6F7927}" destId="{47DEDFCB-6447-4F3E-8D91-1BBDC9CB4C42}" srcOrd="6" destOrd="0" presId="urn:microsoft.com/office/officeart/2005/8/layout/process3"/>
    <dgm:cxn modelId="{58A8733F-6F59-43FB-93B3-B7C54608B0B9}" type="presParOf" srcId="{47DEDFCB-6447-4F3E-8D91-1BBDC9CB4C42}" destId="{7069E746-AF17-42B0-A33C-F9A0A667012D}" srcOrd="0" destOrd="0" presId="urn:microsoft.com/office/officeart/2005/8/layout/process3"/>
    <dgm:cxn modelId="{CE4E82C1-E086-4860-B5B9-968409B3C704}" type="presParOf" srcId="{47DEDFCB-6447-4F3E-8D91-1BBDC9CB4C42}" destId="{64D203A9-BCAE-414A-8CF7-FFB1F7E1C4ED}" srcOrd="1" destOrd="0" presId="urn:microsoft.com/office/officeart/2005/8/layout/process3"/>
    <dgm:cxn modelId="{F2612F29-D512-452A-B70C-B4CFFCA0DF9F}" type="presParOf" srcId="{47DEDFCB-6447-4F3E-8D91-1BBDC9CB4C42}" destId="{E1F810C0-51BD-425F-B80D-AA7A1A461EE3}" srcOrd="2" destOrd="0" presId="urn:microsoft.com/office/officeart/2005/8/layout/process3"/>
    <dgm:cxn modelId="{F73C4CAF-C805-47C7-B3C2-5C44844B3792}" type="presParOf" srcId="{7547D9A3-D55D-4F2E-BD70-30394D6F7927}" destId="{E3CCD932-F2A0-461A-9EB6-05653E9C59C0}" srcOrd="7" destOrd="0" presId="urn:microsoft.com/office/officeart/2005/8/layout/process3"/>
    <dgm:cxn modelId="{F64F5CAE-6054-4850-96B4-70D09D765F52}" type="presParOf" srcId="{E3CCD932-F2A0-461A-9EB6-05653E9C59C0}" destId="{C9548093-1F30-45C5-9707-17166416FEB4}" srcOrd="0" destOrd="0" presId="urn:microsoft.com/office/officeart/2005/8/layout/process3"/>
    <dgm:cxn modelId="{D0E90B9B-286E-4642-8336-B27DC0CD0A4F}" type="presParOf" srcId="{7547D9A3-D55D-4F2E-BD70-30394D6F7927}" destId="{2F7AE4F7-F8A2-48B1-B2FC-871E49C195B4}" srcOrd="8" destOrd="0" presId="urn:microsoft.com/office/officeart/2005/8/layout/process3"/>
    <dgm:cxn modelId="{1CF58FEF-8B10-414A-B599-F4FA566A24A5}" type="presParOf" srcId="{2F7AE4F7-F8A2-48B1-B2FC-871E49C195B4}" destId="{953BB697-B1FC-45C4-A98E-02C077E2042D}" srcOrd="0" destOrd="0" presId="urn:microsoft.com/office/officeart/2005/8/layout/process3"/>
    <dgm:cxn modelId="{937087AA-998E-404C-ADBF-E09BD1AF50B8}" type="presParOf" srcId="{2F7AE4F7-F8A2-48B1-B2FC-871E49C195B4}" destId="{9B2BC971-0147-4240-B691-6A05DC28270F}" srcOrd="1" destOrd="0" presId="urn:microsoft.com/office/officeart/2005/8/layout/process3"/>
    <dgm:cxn modelId="{BBE59345-255B-4A59-9CC8-4D2142D72AF5}" type="presParOf" srcId="{2F7AE4F7-F8A2-48B1-B2FC-871E49C195B4}" destId="{15B1A999-A0D1-48EC-8A3B-E806FE97A039}" srcOrd="2" destOrd="0" presId="urn:microsoft.com/office/officeart/2005/8/layout/process3"/>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761D20-0AD4-4887-98A2-5EC2FD50E2C9}">
      <dsp:nvSpPr>
        <dsp:cNvPr id="0" name=""/>
        <dsp:cNvSpPr/>
      </dsp:nvSpPr>
      <dsp:spPr>
        <a:xfrm>
          <a:off x="0" y="600"/>
          <a:ext cx="5641974" cy="1405728"/>
        </a:xfrm>
        <a:prstGeom prst="roundRect">
          <a:avLst>
            <a:gd name="adj" fmla="val 10000"/>
          </a:avLst>
        </a:prstGeom>
        <a:solidFill>
          <a:schemeClr val="bg1">
            <a:lumMod val="95000"/>
            <a:hueOff val="0"/>
            <a:satOff val="0"/>
            <a:lumOff val="0"/>
            <a:alphaOff val="0"/>
          </a:schemeClr>
        </a:solidFill>
        <a:ln>
          <a:noFill/>
        </a:ln>
        <a:effectLst>
          <a:outerShdw blurRad="50800" dist="12700" dir="5400000" algn="ctr" rotWithShape="0">
            <a:srgbClr val="000000">
              <a:alpha val="50000"/>
            </a:srgbClr>
          </a:outerShdw>
        </a:effectLst>
      </dsp:spPr>
      <dsp:style>
        <a:lnRef idx="0">
          <a:scrgbClr r="0" g="0" b="0"/>
        </a:lnRef>
        <a:fillRef idx="1">
          <a:scrgbClr r="0" g="0" b="0"/>
        </a:fillRef>
        <a:effectRef idx="2">
          <a:scrgbClr r="0" g="0" b="0"/>
        </a:effectRef>
        <a:fontRef idx="minor"/>
      </dsp:style>
    </dsp:sp>
    <dsp:sp modelId="{C678DB87-D900-4E8E-B1CA-6D3F754462A9}">
      <dsp:nvSpPr>
        <dsp:cNvPr id="0" name=""/>
        <dsp:cNvSpPr/>
      </dsp:nvSpPr>
      <dsp:spPr>
        <a:xfrm>
          <a:off x="425232" y="316889"/>
          <a:ext cx="773150" cy="77315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a:effectLst>
          <a:outerShdw blurRad="50800" dist="12700" dir="5400000" algn="ctr"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sp>
    <dsp:sp modelId="{EF642388-8004-4720-A11F-BAA74F6B07FF}">
      <dsp:nvSpPr>
        <dsp:cNvPr id="0" name=""/>
        <dsp:cNvSpPr/>
      </dsp:nvSpPr>
      <dsp:spPr>
        <a:xfrm>
          <a:off x="1623616" y="600"/>
          <a:ext cx="4018358" cy="14057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773" tIns="148773" rIns="148773" bIns="148773" numCol="1" spcCol="1270" anchor="ctr" anchorCtr="0">
          <a:noAutofit/>
        </a:bodyPr>
        <a:lstStyle/>
        <a:p>
          <a:pPr marL="0" lvl="0" indent="0" algn="l" defTabSz="1111250">
            <a:lnSpc>
              <a:spcPct val="90000"/>
            </a:lnSpc>
            <a:spcBef>
              <a:spcPct val="0"/>
            </a:spcBef>
            <a:spcAft>
              <a:spcPct val="35000"/>
            </a:spcAft>
            <a:buNone/>
          </a:pPr>
          <a:r>
            <a:rPr lang="en-US" sz="2500" kern="1200" dirty="0">
              <a:latin typeface="Arial" panose="020B0604020202020204" pitchFamily="34" charset="0"/>
              <a:cs typeface="Arial" panose="020B0604020202020204" pitchFamily="34" charset="0"/>
            </a:rPr>
            <a:t>Reach consensus on governance</a:t>
          </a:r>
          <a:r>
            <a:rPr lang="en-US" sz="2500" kern="1200" dirty="0">
              <a:solidFill>
                <a:schemeClr val="tx1"/>
              </a:solidFill>
              <a:latin typeface="Arial" panose="020B0604020202020204" pitchFamily="34" charset="0"/>
              <a:cs typeface="Arial" panose="020B0604020202020204" pitchFamily="34" charset="0"/>
            </a:rPr>
            <a:t>, purpose, and </a:t>
          </a:r>
          <a:r>
            <a:rPr lang="en-US" sz="2500" kern="1200" dirty="0">
              <a:latin typeface="Arial" panose="020B0604020202020204" pitchFamily="34" charset="0"/>
              <a:cs typeface="Arial" panose="020B0604020202020204" pitchFamily="34" charset="0"/>
            </a:rPr>
            <a:t>goals</a:t>
          </a:r>
        </a:p>
      </dsp:txBody>
      <dsp:txXfrm>
        <a:off x="1623616" y="600"/>
        <a:ext cx="4018358" cy="1405728"/>
      </dsp:txXfrm>
    </dsp:sp>
    <dsp:sp modelId="{EE6CC6FC-DA4D-4543-811D-D85A1CF26871}">
      <dsp:nvSpPr>
        <dsp:cNvPr id="0" name=""/>
        <dsp:cNvSpPr/>
      </dsp:nvSpPr>
      <dsp:spPr>
        <a:xfrm>
          <a:off x="0" y="1757760"/>
          <a:ext cx="5641974" cy="1405728"/>
        </a:xfrm>
        <a:prstGeom prst="roundRect">
          <a:avLst>
            <a:gd name="adj" fmla="val 10000"/>
          </a:avLst>
        </a:prstGeom>
        <a:solidFill>
          <a:schemeClr val="bg1">
            <a:lumMod val="95000"/>
            <a:hueOff val="0"/>
            <a:satOff val="0"/>
            <a:lumOff val="0"/>
            <a:alphaOff val="0"/>
          </a:schemeClr>
        </a:solidFill>
        <a:ln>
          <a:noFill/>
        </a:ln>
        <a:effectLst>
          <a:outerShdw blurRad="50800" dist="12700" dir="5400000" algn="ctr" rotWithShape="0">
            <a:srgbClr val="000000">
              <a:alpha val="50000"/>
            </a:srgbClr>
          </a:outerShdw>
        </a:effectLst>
      </dsp:spPr>
      <dsp:style>
        <a:lnRef idx="0">
          <a:scrgbClr r="0" g="0" b="0"/>
        </a:lnRef>
        <a:fillRef idx="1">
          <a:scrgbClr r="0" g="0" b="0"/>
        </a:fillRef>
        <a:effectRef idx="2">
          <a:scrgbClr r="0" g="0" b="0"/>
        </a:effectRef>
        <a:fontRef idx="minor"/>
      </dsp:style>
    </dsp:sp>
    <dsp:sp modelId="{6D4F91DE-F733-435E-AEF9-2D47869F0D54}">
      <dsp:nvSpPr>
        <dsp:cNvPr id="0" name=""/>
        <dsp:cNvSpPr/>
      </dsp:nvSpPr>
      <dsp:spPr>
        <a:xfrm>
          <a:off x="425232" y="2074049"/>
          <a:ext cx="773150" cy="77315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a:outerShdw blurRad="50800" dist="12700" dir="5400000" algn="ctr"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sp>
    <dsp:sp modelId="{01905926-0833-44F6-8EA5-EEF14EA3D44B}">
      <dsp:nvSpPr>
        <dsp:cNvPr id="0" name=""/>
        <dsp:cNvSpPr/>
      </dsp:nvSpPr>
      <dsp:spPr>
        <a:xfrm>
          <a:off x="1623616" y="1757760"/>
          <a:ext cx="4018358" cy="14057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773" tIns="148773" rIns="148773" bIns="148773" numCol="1" spcCol="1270" anchor="ctr" anchorCtr="0">
          <a:noAutofit/>
        </a:bodyPr>
        <a:lstStyle/>
        <a:p>
          <a:pPr marL="0" lvl="0" indent="0" algn="l" defTabSz="1111250">
            <a:lnSpc>
              <a:spcPct val="90000"/>
            </a:lnSpc>
            <a:spcBef>
              <a:spcPct val="0"/>
            </a:spcBef>
            <a:spcAft>
              <a:spcPct val="35000"/>
            </a:spcAft>
            <a:buNone/>
          </a:pPr>
          <a:r>
            <a:rPr lang="en-US" sz="2500" kern="1200" dirty="0">
              <a:latin typeface="Arial" panose="020B0604020202020204" pitchFamily="34" charset="0"/>
              <a:cs typeface="Arial" panose="020B0604020202020204" pitchFamily="34" charset="0"/>
            </a:rPr>
            <a:t>Decide on a tightly-scoped use case or use cases</a:t>
          </a:r>
        </a:p>
      </dsp:txBody>
      <dsp:txXfrm>
        <a:off x="1623616" y="1757760"/>
        <a:ext cx="4018358" cy="1405728"/>
      </dsp:txXfrm>
    </dsp:sp>
    <dsp:sp modelId="{7A4EF022-15CD-45F8-8544-0637A4D41A22}">
      <dsp:nvSpPr>
        <dsp:cNvPr id="0" name=""/>
        <dsp:cNvSpPr/>
      </dsp:nvSpPr>
      <dsp:spPr>
        <a:xfrm>
          <a:off x="0" y="3515521"/>
          <a:ext cx="5641974" cy="1405728"/>
        </a:xfrm>
        <a:prstGeom prst="roundRect">
          <a:avLst>
            <a:gd name="adj" fmla="val 10000"/>
          </a:avLst>
        </a:prstGeom>
        <a:solidFill>
          <a:schemeClr val="bg1">
            <a:lumMod val="95000"/>
            <a:hueOff val="0"/>
            <a:satOff val="0"/>
            <a:lumOff val="0"/>
            <a:alphaOff val="0"/>
          </a:schemeClr>
        </a:solidFill>
        <a:ln>
          <a:noFill/>
        </a:ln>
        <a:effectLst>
          <a:outerShdw blurRad="50800" dist="12700" dir="5400000" algn="ctr" rotWithShape="0">
            <a:srgbClr val="000000">
              <a:alpha val="50000"/>
            </a:srgbClr>
          </a:outerShdw>
        </a:effectLst>
      </dsp:spPr>
      <dsp:style>
        <a:lnRef idx="0">
          <a:scrgbClr r="0" g="0" b="0"/>
        </a:lnRef>
        <a:fillRef idx="1">
          <a:scrgbClr r="0" g="0" b="0"/>
        </a:fillRef>
        <a:effectRef idx="2">
          <a:scrgbClr r="0" g="0" b="0"/>
        </a:effectRef>
        <a:fontRef idx="minor"/>
      </dsp:style>
    </dsp:sp>
    <dsp:sp modelId="{E9AC22F4-0E28-4F00-8222-B9A1A3A883EE}">
      <dsp:nvSpPr>
        <dsp:cNvPr id="0" name=""/>
        <dsp:cNvSpPr/>
      </dsp:nvSpPr>
      <dsp:spPr>
        <a:xfrm>
          <a:off x="425232" y="3831209"/>
          <a:ext cx="773150" cy="77315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a:effectLst>
          <a:outerShdw blurRad="50800" dist="12700" dir="5400000" algn="ctr"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sp>
    <dsp:sp modelId="{6C1B0DD6-4D83-4248-B5D8-6042B0440EE5}">
      <dsp:nvSpPr>
        <dsp:cNvPr id="0" name=""/>
        <dsp:cNvSpPr/>
      </dsp:nvSpPr>
      <dsp:spPr>
        <a:xfrm>
          <a:off x="1623616" y="3514921"/>
          <a:ext cx="4018358" cy="14057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773" tIns="148773" rIns="148773" bIns="148773" numCol="1" spcCol="1270" anchor="ctr" anchorCtr="0">
          <a:noAutofit/>
        </a:bodyPr>
        <a:lstStyle/>
        <a:p>
          <a:pPr marL="0" lvl="0" indent="0" algn="l" defTabSz="1111250">
            <a:lnSpc>
              <a:spcPct val="90000"/>
            </a:lnSpc>
            <a:spcBef>
              <a:spcPct val="0"/>
            </a:spcBef>
            <a:spcAft>
              <a:spcPct val="35000"/>
            </a:spcAft>
            <a:buNone/>
          </a:pPr>
          <a:r>
            <a:rPr lang="en-US" sz="2500" kern="1200" dirty="0">
              <a:latin typeface="Arial" panose="020B0604020202020204" pitchFamily="34" charset="0"/>
              <a:cs typeface="Arial" panose="020B0604020202020204" pitchFamily="34" charset="0"/>
            </a:rPr>
            <a:t>Reuse / adapt / develop FHIR implementation guides for data models</a:t>
          </a:r>
        </a:p>
      </dsp:txBody>
      <dsp:txXfrm>
        <a:off x="1623616" y="3514921"/>
        <a:ext cx="4018358" cy="140572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13B0F7-00B0-4442-AA10-7F417543B069}">
      <dsp:nvSpPr>
        <dsp:cNvPr id="0" name=""/>
        <dsp:cNvSpPr/>
      </dsp:nvSpPr>
      <dsp:spPr>
        <a:xfrm>
          <a:off x="9357" y="76545"/>
          <a:ext cx="3703330" cy="1110999"/>
        </a:xfrm>
        <a:prstGeom prst="chevron">
          <a:avLst>
            <a:gd name="adj" fmla="val 30000"/>
          </a:avLst>
        </a:prstGeom>
        <a:solidFill>
          <a:schemeClr val="accent2">
            <a:hueOff val="0"/>
            <a:satOff val="0"/>
            <a:lumOff val="0"/>
            <a:alphaOff val="0"/>
          </a:schemeClr>
        </a:solidFill>
        <a:ln w="1587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137178" tIns="137178" rIns="137178" bIns="137178" numCol="1" spcCol="1270" anchor="ctr" anchorCtr="0">
          <a:noAutofit/>
        </a:bodyPr>
        <a:lstStyle/>
        <a:p>
          <a:pPr marL="0" lvl="0" indent="0" algn="ctr" defTabSz="1244600">
            <a:lnSpc>
              <a:spcPct val="90000"/>
            </a:lnSpc>
            <a:spcBef>
              <a:spcPct val="0"/>
            </a:spcBef>
            <a:spcAft>
              <a:spcPct val="35000"/>
            </a:spcAft>
            <a:buNone/>
          </a:pPr>
          <a:r>
            <a:rPr lang="en-US" sz="2800" b="1" kern="1200" dirty="0">
              <a:latin typeface="Arial" panose="020B0604020202020204" pitchFamily="34" charset="0"/>
              <a:cs typeface="Arial" panose="020B0604020202020204" pitchFamily="34" charset="0"/>
            </a:rPr>
            <a:t>March</a:t>
          </a:r>
          <a:endParaRPr lang="en-US" sz="2800" kern="1200" dirty="0">
            <a:latin typeface="Arial" panose="020B0604020202020204" pitchFamily="34" charset="0"/>
            <a:cs typeface="Arial" panose="020B0604020202020204" pitchFamily="34" charset="0"/>
          </a:endParaRPr>
        </a:p>
      </dsp:txBody>
      <dsp:txXfrm>
        <a:off x="342657" y="76545"/>
        <a:ext cx="3036730" cy="1110999"/>
      </dsp:txXfrm>
    </dsp:sp>
    <dsp:sp modelId="{DDF61F58-E667-449F-B0C1-E664A2590AE4}">
      <dsp:nvSpPr>
        <dsp:cNvPr id="0" name=""/>
        <dsp:cNvSpPr/>
      </dsp:nvSpPr>
      <dsp:spPr>
        <a:xfrm>
          <a:off x="9357" y="1187544"/>
          <a:ext cx="3370030" cy="3853185"/>
        </a:xfrm>
        <a:prstGeom prst="rect">
          <a:avLst/>
        </a:prstGeom>
        <a:solidFill>
          <a:schemeClr val="accent2">
            <a:tint val="40000"/>
            <a:alpha val="90000"/>
            <a:hueOff val="0"/>
            <a:satOff val="0"/>
            <a:lumOff val="0"/>
            <a:alphaOff val="0"/>
          </a:schemeClr>
        </a:solidFill>
        <a:ln w="15875"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6307" tIns="266307" rIns="266307" bIns="532615" numCol="1" spcCol="1270" anchor="t" anchorCtr="0">
          <a:noAutofit/>
        </a:bodyPr>
        <a:lstStyle/>
        <a:p>
          <a:pPr marL="0" lvl="0" indent="0" algn="l" defTabSz="800100">
            <a:lnSpc>
              <a:spcPct val="90000"/>
            </a:lnSpc>
            <a:spcBef>
              <a:spcPct val="0"/>
            </a:spcBef>
            <a:spcAft>
              <a:spcPct val="35000"/>
            </a:spcAft>
            <a:buFont typeface="Wingdings" panose="05000000000000000000" pitchFamily="2" charset="2"/>
            <a:buNone/>
          </a:pPr>
          <a:r>
            <a:rPr lang="en-US" sz="1800" kern="1200" dirty="0">
              <a:latin typeface="Arial" panose="020B0604020202020204" pitchFamily="34" charset="0"/>
              <a:cs typeface="Arial" panose="020B0604020202020204" pitchFamily="34" charset="0"/>
            </a:rPr>
            <a:t>Reach consensus on today’s topics</a:t>
          </a:r>
        </a:p>
        <a:p>
          <a:pPr marL="171450" lvl="1" indent="-171450" algn="l" defTabSz="711200">
            <a:lnSpc>
              <a:spcPct val="90000"/>
            </a:lnSpc>
            <a:spcBef>
              <a:spcPct val="0"/>
            </a:spcBef>
            <a:spcAft>
              <a:spcPts val="1800"/>
            </a:spcAft>
            <a:buFont typeface="Wingdings" panose="05000000000000000000" pitchFamily="2" charset="2"/>
            <a:buChar char="§"/>
          </a:pPr>
          <a:r>
            <a:rPr lang="en-US" sz="1600" kern="1200" dirty="0">
              <a:latin typeface="Arial" panose="020B0604020202020204" pitchFamily="34" charset="0"/>
              <a:cs typeface="Arial" panose="020B0604020202020204" pitchFamily="34" charset="0"/>
            </a:rPr>
            <a:t>Vote</a:t>
          </a:r>
        </a:p>
        <a:p>
          <a:pPr marL="0" lvl="0" indent="0" algn="l" defTabSz="800100">
            <a:lnSpc>
              <a:spcPct val="90000"/>
            </a:lnSpc>
            <a:spcBef>
              <a:spcPct val="0"/>
            </a:spcBef>
            <a:spcAft>
              <a:spcPct val="35000"/>
            </a:spcAft>
            <a:buNone/>
          </a:pPr>
          <a:r>
            <a:rPr lang="en-US" sz="1800" kern="1200" dirty="0">
              <a:latin typeface="Arial" panose="020B0604020202020204" pitchFamily="34" charset="0"/>
              <a:cs typeface="Arial" panose="020B0604020202020204" pitchFamily="34" charset="0"/>
            </a:rPr>
            <a:t>Decide on use case(s) to implement</a:t>
          </a:r>
        </a:p>
        <a:p>
          <a:pPr marL="171450" lvl="1" indent="-171450" algn="l" defTabSz="711200">
            <a:lnSpc>
              <a:spcPct val="90000"/>
            </a:lnSpc>
            <a:spcBef>
              <a:spcPct val="0"/>
            </a:spcBef>
            <a:spcAft>
              <a:spcPct val="15000"/>
            </a:spcAft>
            <a:buFont typeface="Wingdings" panose="05000000000000000000" pitchFamily="2" charset="2"/>
            <a:buChar char="§"/>
          </a:pPr>
          <a:r>
            <a:rPr lang="en-US" sz="1600" kern="1200" dirty="0">
              <a:latin typeface="Arial" panose="020B0604020202020204" pitchFamily="34" charset="0"/>
              <a:cs typeface="Arial" panose="020B0604020202020204" pitchFamily="34" charset="0"/>
            </a:rPr>
            <a:t>Review proposed use case</a:t>
          </a:r>
        </a:p>
        <a:p>
          <a:pPr marL="171450" lvl="1" indent="-171450" algn="l" defTabSz="711200">
            <a:lnSpc>
              <a:spcPct val="90000"/>
            </a:lnSpc>
            <a:spcBef>
              <a:spcPct val="0"/>
            </a:spcBef>
            <a:spcAft>
              <a:spcPct val="15000"/>
            </a:spcAft>
            <a:buFont typeface="Wingdings" panose="05000000000000000000" pitchFamily="2" charset="2"/>
            <a:buChar char="§"/>
          </a:pPr>
          <a:r>
            <a:rPr lang="en-US" sz="1600" kern="1200" dirty="0">
              <a:latin typeface="Arial" panose="020B0604020202020204" pitchFamily="34" charset="0"/>
              <a:cs typeface="Arial" panose="020B0604020202020204" pitchFamily="34" charset="0"/>
            </a:rPr>
            <a:t>Propose alternatives</a:t>
          </a:r>
        </a:p>
        <a:p>
          <a:pPr marL="171450" lvl="1" indent="-171450" algn="l" defTabSz="711200">
            <a:lnSpc>
              <a:spcPct val="90000"/>
            </a:lnSpc>
            <a:spcBef>
              <a:spcPct val="0"/>
            </a:spcBef>
            <a:spcAft>
              <a:spcPct val="15000"/>
            </a:spcAft>
            <a:buFont typeface="Wingdings" panose="05000000000000000000" pitchFamily="2" charset="2"/>
            <a:buChar char="§"/>
          </a:pPr>
          <a:r>
            <a:rPr lang="en-US" sz="1600" kern="1200" dirty="0">
              <a:latin typeface="Arial" panose="020B0604020202020204" pitchFamily="34" charset="0"/>
              <a:cs typeface="Arial" panose="020B0604020202020204" pitchFamily="34" charset="0"/>
            </a:rPr>
            <a:t>Divide use case into tightly-scoped agile pieces</a:t>
          </a:r>
        </a:p>
      </dsp:txBody>
      <dsp:txXfrm>
        <a:off x="9357" y="1187544"/>
        <a:ext cx="3370030" cy="3853185"/>
      </dsp:txXfrm>
    </dsp:sp>
    <dsp:sp modelId="{248FA873-E692-47C6-9654-1680E24A72A6}">
      <dsp:nvSpPr>
        <dsp:cNvPr id="0" name=""/>
        <dsp:cNvSpPr/>
      </dsp:nvSpPr>
      <dsp:spPr>
        <a:xfrm>
          <a:off x="3657648" y="76545"/>
          <a:ext cx="3703330" cy="1110999"/>
        </a:xfrm>
        <a:prstGeom prst="chevron">
          <a:avLst>
            <a:gd name="adj" fmla="val 30000"/>
          </a:avLst>
        </a:prstGeom>
        <a:solidFill>
          <a:schemeClr val="accent2">
            <a:hueOff val="-661686"/>
            <a:satOff val="746"/>
            <a:lumOff val="1765"/>
            <a:alphaOff val="0"/>
          </a:schemeClr>
        </a:solidFill>
        <a:ln w="15875" cap="flat" cmpd="sng" algn="ctr">
          <a:solidFill>
            <a:schemeClr val="accent2">
              <a:hueOff val="-661686"/>
              <a:satOff val="746"/>
              <a:lumOff val="1765"/>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137178" tIns="137178" rIns="137178" bIns="137178" numCol="1" spcCol="1270" anchor="ctr" anchorCtr="0">
          <a:noAutofit/>
        </a:bodyPr>
        <a:lstStyle/>
        <a:p>
          <a:pPr marL="0" lvl="0" indent="0" algn="ctr" defTabSz="1244600">
            <a:lnSpc>
              <a:spcPct val="90000"/>
            </a:lnSpc>
            <a:spcBef>
              <a:spcPct val="0"/>
            </a:spcBef>
            <a:spcAft>
              <a:spcPct val="35000"/>
            </a:spcAft>
            <a:buNone/>
          </a:pPr>
          <a:r>
            <a:rPr lang="en-US" sz="2800" b="1" kern="1200">
              <a:latin typeface="Arial" panose="020B0604020202020204" pitchFamily="34" charset="0"/>
              <a:cs typeface="Arial" panose="020B0604020202020204" pitchFamily="34" charset="0"/>
            </a:rPr>
            <a:t>April</a:t>
          </a:r>
          <a:endParaRPr lang="en-US" sz="2800" kern="1200">
            <a:latin typeface="Arial" panose="020B0604020202020204" pitchFamily="34" charset="0"/>
            <a:cs typeface="Arial" panose="020B0604020202020204" pitchFamily="34" charset="0"/>
          </a:endParaRPr>
        </a:p>
      </dsp:txBody>
      <dsp:txXfrm>
        <a:off x="3990948" y="76545"/>
        <a:ext cx="3036730" cy="1110999"/>
      </dsp:txXfrm>
    </dsp:sp>
    <dsp:sp modelId="{61E9FE11-28CF-4D87-81A0-D1A4872EAAE4}">
      <dsp:nvSpPr>
        <dsp:cNvPr id="0" name=""/>
        <dsp:cNvSpPr/>
      </dsp:nvSpPr>
      <dsp:spPr>
        <a:xfrm>
          <a:off x="3657648" y="1187544"/>
          <a:ext cx="3370030" cy="3853185"/>
        </a:xfrm>
        <a:prstGeom prst="rect">
          <a:avLst/>
        </a:prstGeom>
        <a:solidFill>
          <a:schemeClr val="accent2">
            <a:tint val="40000"/>
            <a:alpha val="90000"/>
            <a:hueOff val="-920933"/>
            <a:satOff val="6135"/>
            <a:lumOff val="561"/>
            <a:alphaOff val="0"/>
          </a:schemeClr>
        </a:solidFill>
        <a:ln w="15875" cap="flat" cmpd="sng" algn="ctr">
          <a:solidFill>
            <a:schemeClr val="accent2">
              <a:tint val="40000"/>
              <a:alpha val="90000"/>
              <a:hueOff val="-920933"/>
              <a:satOff val="6135"/>
              <a:lumOff val="561"/>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6307" tIns="266307" rIns="266307" bIns="532615" numCol="1" spcCol="1270" anchor="t" anchorCtr="0">
          <a:noAutofit/>
        </a:bodyPr>
        <a:lstStyle/>
        <a:p>
          <a:pPr marL="0" lvl="0" indent="0" algn="l" defTabSz="800100">
            <a:lnSpc>
              <a:spcPct val="90000"/>
            </a:lnSpc>
            <a:spcBef>
              <a:spcPct val="0"/>
            </a:spcBef>
            <a:spcAft>
              <a:spcPts val="1800"/>
            </a:spcAft>
            <a:buFont typeface="Arial" panose="020B0604020202020204" pitchFamily="34" charset="0"/>
            <a:buNone/>
          </a:pPr>
          <a:r>
            <a:rPr lang="en-US" sz="1800" kern="1200" dirty="0">
              <a:latin typeface="Arial" panose="020B0604020202020204" pitchFamily="34" charset="0"/>
              <a:cs typeface="Arial" panose="020B0604020202020204" pitchFamily="34" charset="0"/>
            </a:rPr>
            <a:t>Identify data models for use case(s)</a:t>
          </a:r>
        </a:p>
        <a:p>
          <a:pPr marL="0" lvl="0" indent="0" algn="l" defTabSz="800100">
            <a:lnSpc>
              <a:spcPct val="90000"/>
            </a:lnSpc>
            <a:spcBef>
              <a:spcPct val="0"/>
            </a:spcBef>
            <a:spcAft>
              <a:spcPts val="1800"/>
            </a:spcAft>
            <a:buFont typeface="Arial" panose="020B0604020202020204" pitchFamily="34" charset="0"/>
            <a:buNone/>
          </a:pPr>
          <a:r>
            <a:rPr lang="en-US" sz="1800" kern="1200" dirty="0">
              <a:latin typeface="Arial" panose="020B0604020202020204" pitchFamily="34" charset="0"/>
              <a:cs typeface="Arial" panose="020B0604020202020204" pitchFamily="34" charset="0"/>
            </a:rPr>
            <a:t>Search for existing FHIR IGs for those data models</a:t>
          </a:r>
        </a:p>
        <a:p>
          <a:pPr marL="0" lvl="0" indent="0" algn="l" defTabSz="800100">
            <a:lnSpc>
              <a:spcPct val="90000"/>
            </a:lnSpc>
            <a:spcBef>
              <a:spcPct val="0"/>
            </a:spcBef>
            <a:spcAft>
              <a:spcPts val="1800"/>
            </a:spcAft>
            <a:buFont typeface="Arial" panose="020B0604020202020204" pitchFamily="34" charset="0"/>
            <a:buNone/>
          </a:pPr>
          <a:r>
            <a:rPr lang="en-US" sz="1800" kern="1200" dirty="0">
              <a:latin typeface="Arial" panose="020B0604020202020204" pitchFamily="34" charset="0"/>
              <a:cs typeface="Arial" panose="020B0604020202020204" pitchFamily="34" charset="0"/>
            </a:rPr>
            <a:t>Adapt FHIR IGs as needed and start discussions with owning group</a:t>
          </a:r>
        </a:p>
        <a:p>
          <a:pPr marL="0" lvl="0" indent="0" algn="l" defTabSz="800100">
            <a:lnSpc>
              <a:spcPct val="90000"/>
            </a:lnSpc>
            <a:spcBef>
              <a:spcPct val="0"/>
            </a:spcBef>
            <a:spcAft>
              <a:spcPts val="1800"/>
            </a:spcAft>
            <a:buFont typeface="Arial" panose="020B0604020202020204" pitchFamily="34" charset="0"/>
            <a:buNone/>
          </a:pPr>
          <a:r>
            <a:rPr lang="en-US" sz="1800" kern="1200" dirty="0">
              <a:latin typeface="Arial" panose="020B0604020202020204" pitchFamily="34" charset="0"/>
              <a:cs typeface="Arial" panose="020B0604020202020204" pitchFamily="34" charset="0"/>
            </a:rPr>
            <a:t>Start to develop new FHIR IGs, if necessary, to close remaining gaps</a:t>
          </a:r>
        </a:p>
      </dsp:txBody>
      <dsp:txXfrm>
        <a:off x="3657648" y="1187544"/>
        <a:ext cx="3370030" cy="3853185"/>
      </dsp:txXfrm>
    </dsp:sp>
    <dsp:sp modelId="{A50253F3-0490-499A-B76A-163517D873E1}">
      <dsp:nvSpPr>
        <dsp:cNvPr id="0" name=""/>
        <dsp:cNvSpPr/>
      </dsp:nvSpPr>
      <dsp:spPr>
        <a:xfrm>
          <a:off x="7305939" y="76545"/>
          <a:ext cx="3703330" cy="1110999"/>
        </a:xfrm>
        <a:prstGeom prst="chevron">
          <a:avLst>
            <a:gd name="adj" fmla="val 30000"/>
          </a:avLst>
        </a:prstGeom>
        <a:solidFill>
          <a:schemeClr val="accent2">
            <a:hueOff val="-1323373"/>
            <a:satOff val="1492"/>
            <a:lumOff val="3530"/>
            <a:alphaOff val="0"/>
          </a:schemeClr>
        </a:solidFill>
        <a:ln w="15875" cap="flat" cmpd="sng" algn="ctr">
          <a:solidFill>
            <a:schemeClr val="accent2">
              <a:hueOff val="-1323373"/>
              <a:satOff val="1492"/>
              <a:lumOff val="353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137178" tIns="137178" rIns="137178" bIns="137178" numCol="1" spcCol="1270" anchor="ctr" anchorCtr="0">
          <a:noAutofit/>
        </a:bodyPr>
        <a:lstStyle/>
        <a:p>
          <a:pPr marL="0" lvl="0" indent="0" algn="ctr" defTabSz="1244600">
            <a:lnSpc>
              <a:spcPct val="90000"/>
            </a:lnSpc>
            <a:spcBef>
              <a:spcPct val="0"/>
            </a:spcBef>
            <a:spcAft>
              <a:spcPct val="35000"/>
            </a:spcAft>
            <a:buNone/>
          </a:pPr>
          <a:r>
            <a:rPr lang="en-US" sz="2800" b="1" kern="1200">
              <a:latin typeface="Arial" panose="020B0604020202020204" pitchFamily="34" charset="0"/>
              <a:cs typeface="Arial" panose="020B0604020202020204" pitchFamily="34" charset="0"/>
            </a:rPr>
            <a:t>May</a:t>
          </a:r>
          <a:endParaRPr lang="en-US" sz="2800" kern="1200">
            <a:latin typeface="Arial" panose="020B0604020202020204" pitchFamily="34" charset="0"/>
            <a:cs typeface="Arial" panose="020B0604020202020204" pitchFamily="34" charset="0"/>
          </a:endParaRPr>
        </a:p>
      </dsp:txBody>
      <dsp:txXfrm>
        <a:off x="7639239" y="76545"/>
        <a:ext cx="3036730" cy="1110999"/>
      </dsp:txXfrm>
    </dsp:sp>
    <dsp:sp modelId="{147E3F80-2CC3-447A-B69E-E951BA9A6E6E}">
      <dsp:nvSpPr>
        <dsp:cNvPr id="0" name=""/>
        <dsp:cNvSpPr/>
      </dsp:nvSpPr>
      <dsp:spPr>
        <a:xfrm>
          <a:off x="7305939" y="1187544"/>
          <a:ext cx="3370030" cy="3853185"/>
        </a:xfrm>
        <a:prstGeom prst="rect">
          <a:avLst/>
        </a:prstGeom>
        <a:solidFill>
          <a:schemeClr val="accent2">
            <a:tint val="40000"/>
            <a:alpha val="90000"/>
            <a:hueOff val="-1841865"/>
            <a:satOff val="12270"/>
            <a:lumOff val="1122"/>
            <a:alphaOff val="0"/>
          </a:schemeClr>
        </a:solidFill>
        <a:ln w="15875" cap="flat" cmpd="sng" algn="ctr">
          <a:solidFill>
            <a:schemeClr val="accent2">
              <a:tint val="40000"/>
              <a:alpha val="90000"/>
              <a:hueOff val="-1841865"/>
              <a:satOff val="12270"/>
              <a:lumOff val="1122"/>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6307" tIns="266307" rIns="266307" bIns="532615" numCol="1" spcCol="1270" anchor="t" anchorCtr="0">
          <a:noAutofit/>
        </a:bodyPr>
        <a:lstStyle/>
        <a:p>
          <a:pPr marL="0" lvl="0" indent="0" algn="l" defTabSz="800100">
            <a:lnSpc>
              <a:spcPct val="90000"/>
            </a:lnSpc>
            <a:spcBef>
              <a:spcPct val="0"/>
            </a:spcBef>
            <a:spcAft>
              <a:spcPct val="35000"/>
            </a:spcAft>
            <a:buFont typeface="Arial" panose="020B0604020202020204" pitchFamily="34" charset="0"/>
            <a:buNone/>
          </a:pPr>
          <a:r>
            <a:rPr lang="en-US" sz="1800" kern="1200" dirty="0">
              <a:latin typeface="Arial" panose="020B0604020202020204" pitchFamily="34" charset="0"/>
              <a:cs typeface="Arial" panose="020B0604020202020204" pitchFamily="34" charset="0"/>
            </a:rPr>
            <a:t>Develop new FHIR IGs</a:t>
          </a:r>
        </a:p>
      </dsp:txBody>
      <dsp:txXfrm>
        <a:off x="7305939" y="1187544"/>
        <a:ext cx="3370030" cy="385318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13B0F7-00B0-4442-AA10-7F417543B069}">
      <dsp:nvSpPr>
        <dsp:cNvPr id="0" name=""/>
        <dsp:cNvSpPr/>
      </dsp:nvSpPr>
      <dsp:spPr>
        <a:xfrm>
          <a:off x="12114" y="970232"/>
          <a:ext cx="2663132" cy="798939"/>
        </a:xfrm>
        <a:prstGeom prst="chevron">
          <a:avLst>
            <a:gd name="adj" fmla="val 30000"/>
          </a:avLst>
        </a:prstGeom>
        <a:solidFill>
          <a:schemeClr val="accent2">
            <a:hueOff val="0"/>
            <a:satOff val="0"/>
            <a:lumOff val="0"/>
            <a:alphaOff val="0"/>
          </a:schemeClr>
        </a:solidFill>
        <a:ln w="1587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98647" tIns="98647" rIns="98647" bIns="98647"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Arial" panose="020B0604020202020204" pitchFamily="34" charset="0"/>
              <a:cs typeface="Arial" panose="020B0604020202020204" pitchFamily="34" charset="0"/>
            </a:rPr>
            <a:t>June</a:t>
          </a:r>
        </a:p>
      </dsp:txBody>
      <dsp:txXfrm>
        <a:off x="251796" y="970232"/>
        <a:ext cx="2183768" cy="798939"/>
      </dsp:txXfrm>
    </dsp:sp>
    <dsp:sp modelId="{DDF61F58-E667-449F-B0C1-E664A2590AE4}">
      <dsp:nvSpPr>
        <dsp:cNvPr id="0" name=""/>
        <dsp:cNvSpPr/>
      </dsp:nvSpPr>
      <dsp:spPr>
        <a:xfrm>
          <a:off x="12114" y="1769172"/>
          <a:ext cx="2423450" cy="2923974"/>
        </a:xfrm>
        <a:prstGeom prst="rect">
          <a:avLst/>
        </a:prstGeom>
        <a:solidFill>
          <a:schemeClr val="accent2">
            <a:tint val="40000"/>
            <a:alpha val="90000"/>
            <a:hueOff val="0"/>
            <a:satOff val="0"/>
            <a:lumOff val="0"/>
            <a:alphaOff val="0"/>
          </a:schemeClr>
        </a:solidFill>
        <a:ln w="15875"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1506" tIns="191506" rIns="191506" bIns="383013" numCol="1" spcCol="1270" anchor="t" anchorCtr="0">
          <a:noAutofit/>
        </a:bodyPr>
        <a:lstStyle/>
        <a:p>
          <a:pPr marL="0" lvl="0" indent="0" algn="l" defTabSz="800100">
            <a:lnSpc>
              <a:spcPct val="90000"/>
            </a:lnSpc>
            <a:spcBef>
              <a:spcPct val="0"/>
            </a:spcBef>
            <a:spcAft>
              <a:spcPts val="1800"/>
            </a:spcAft>
            <a:buFont typeface="Wingdings" panose="05000000000000000000" pitchFamily="2" charset="2"/>
            <a:buNone/>
          </a:pPr>
          <a:r>
            <a:rPr lang="en-US" sz="1800" kern="1200" dirty="0">
              <a:latin typeface="Arial" panose="020B0604020202020204" pitchFamily="34" charset="0"/>
              <a:cs typeface="Arial" panose="020B0604020202020204" pitchFamily="34" charset="0"/>
            </a:rPr>
            <a:t>Finalize FHIR IGs for use case</a:t>
          </a:r>
        </a:p>
        <a:p>
          <a:pPr marL="0" lvl="0" indent="0" algn="l" defTabSz="800100">
            <a:lnSpc>
              <a:spcPct val="90000"/>
            </a:lnSpc>
            <a:spcBef>
              <a:spcPct val="0"/>
            </a:spcBef>
            <a:spcAft>
              <a:spcPts val="1800"/>
            </a:spcAft>
            <a:buNone/>
          </a:pPr>
          <a:r>
            <a:rPr lang="en-US" sz="1800" kern="1200" dirty="0">
              <a:latin typeface="Arial" panose="020B0604020202020204" pitchFamily="34" charset="0"/>
              <a:cs typeface="Arial" panose="020B0604020202020204" pitchFamily="34" charset="0"/>
            </a:rPr>
            <a:t>Start developing reference implementation of use case</a:t>
          </a:r>
        </a:p>
        <a:p>
          <a:pPr marL="0" lvl="0" indent="0" algn="l" defTabSz="800100">
            <a:lnSpc>
              <a:spcPct val="90000"/>
            </a:lnSpc>
            <a:spcBef>
              <a:spcPct val="0"/>
            </a:spcBef>
            <a:spcAft>
              <a:spcPts val="1800"/>
            </a:spcAft>
            <a:buNone/>
          </a:pPr>
          <a:r>
            <a:rPr lang="en-US" sz="1800" kern="1200" dirty="0">
              <a:latin typeface="Arial" panose="020B0604020202020204" pitchFamily="34" charset="0"/>
              <a:cs typeface="Arial" panose="020B0604020202020204" pitchFamily="34" charset="0"/>
            </a:rPr>
            <a:t>Identify / develop testing frameworks</a:t>
          </a:r>
        </a:p>
      </dsp:txBody>
      <dsp:txXfrm>
        <a:off x="12114" y="1769172"/>
        <a:ext cx="2423450" cy="2923974"/>
      </dsp:txXfrm>
    </dsp:sp>
    <dsp:sp modelId="{9852D7A9-1879-4A2F-8E24-8DA3838C9474}">
      <dsp:nvSpPr>
        <dsp:cNvPr id="0" name=""/>
        <dsp:cNvSpPr/>
      </dsp:nvSpPr>
      <dsp:spPr>
        <a:xfrm>
          <a:off x="2622702" y="970232"/>
          <a:ext cx="2663132" cy="798939"/>
        </a:xfrm>
        <a:prstGeom prst="chevron">
          <a:avLst>
            <a:gd name="adj" fmla="val 30000"/>
          </a:avLst>
        </a:prstGeom>
        <a:solidFill>
          <a:schemeClr val="accent2">
            <a:hueOff val="-441124"/>
            <a:satOff val="497"/>
            <a:lumOff val="1177"/>
            <a:alphaOff val="0"/>
          </a:schemeClr>
        </a:solidFill>
        <a:ln w="15875" cap="flat" cmpd="sng" algn="ctr">
          <a:solidFill>
            <a:schemeClr val="accent2">
              <a:hueOff val="-441124"/>
              <a:satOff val="497"/>
              <a:lumOff val="1177"/>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98647" tIns="98647" rIns="98647" bIns="98647"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Arial" panose="020B0604020202020204" pitchFamily="34" charset="0"/>
              <a:cs typeface="Arial" panose="020B0604020202020204" pitchFamily="34" charset="0"/>
            </a:rPr>
            <a:t>July</a:t>
          </a:r>
        </a:p>
      </dsp:txBody>
      <dsp:txXfrm>
        <a:off x="2862384" y="970232"/>
        <a:ext cx="2183768" cy="798939"/>
      </dsp:txXfrm>
    </dsp:sp>
    <dsp:sp modelId="{82554D13-8FE5-4529-9847-E7F35F44E958}">
      <dsp:nvSpPr>
        <dsp:cNvPr id="0" name=""/>
        <dsp:cNvSpPr/>
      </dsp:nvSpPr>
      <dsp:spPr>
        <a:xfrm>
          <a:off x="2622702" y="1769172"/>
          <a:ext cx="2423450" cy="2923974"/>
        </a:xfrm>
        <a:prstGeom prst="rect">
          <a:avLst/>
        </a:prstGeom>
        <a:solidFill>
          <a:schemeClr val="accent2">
            <a:tint val="40000"/>
            <a:alpha val="90000"/>
            <a:hueOff val="-613955"/>
            <a:satOff val="4090"/>
            <a:lumOff val="374"/>
            <a:alphaOff val="0"/>
          </a:schemeClr>
        </a:solidFill>
        <a:ln w="15875" cap="flat" cmpd="sng" algn="ctr">
          <a:solidFill>
            <a:schemeClr val="accent2">
              <a:tint val="40000"/>
              <a:alpha val="90000"/>
              <a:hueOff val="-613955"/>
              <a:satOff val="4090"/>
              <a:lumOff val="37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1506" tIns="191506" rIns="191506" bIns="383013" numCol="1" spcCol="1270" anchor="t" anchorCtr="0">
          <a:noAutofit/>
        </a:bodyPr>
        <a:lstStyle/>
        <a:p>
          <a:pPr marL="0" lvl="0" indent="0" algn="l" defTabSz="800100">
            <a:lnSpc>
              <a:spcPct val="90000"/>
            </a:lnSpc>
            <a:spcBef>
              <a:spcPct val="0"/>
            </a:spcBef>
            <a:spcAft>
              <a:spcPts val="1800"/>
            </a:spcAft>
            <a:buFont typeface="Wingdings" panose="05000000000000000000" pitchFamily="2" charset="2"/>
            <a:buNone/>
          </a:pPr>
          <a:r>
            <a:rPr lang="en-US" sz="1800" kern="1200" dirty="0">
              <a:latin typeface="Arial" panose="020B0604020202020204" pitchFamily="34" charset="0"/>
              <a:cs typeface="Arial" panose="020B0604020202020204" pitchFamily="34" charset="0"/>
            </a:rPr>
            <a:t>Develop reference implementation</a:t>
          </a:r>
        </a:p>
        <a:p>
          <a:pPr marL="0" lvl="0" indent="0" algn="l" defTabSz="800100">
            <a:lnSpc>
              <a:spcPct val="90000"/>
            </a:lnSpc>
            <a:spcBef>
              <a:spcPct val="0"/>
            </a:spcBef>
            <a:spcAft>
              <a:spcPts val="1800"/>
            </a:spcAft>
            <a:buNone/>
          </a:pPr>
          <a:r>
            <a:rPr lang="en-US" sz="1800" kern="1200" dirty="0">
              <a:latin typeface="Arial" panose="020B0604020202020204" pitchFamily="34" charset="0"/>
              <a:cs typeface="Arial" panose="020B0604020202020204" pitchFamily="34" charset="0"/>
            </a:rPr>
            <a:t>Perform agile functional testing</a:t>
          </a:r>
        </a:p>
      </dsp:txBody>
      <dsp:txXfrm>
        <a:off x="2622702" y="1769172"/>
        <a:ext cx="2423450" cy="2923974"/>
      </dsp:txXfrm>
    </dsp:sp>
    <dsp:sp modelId="{B259C324-C4F7-4BD5-9B7A-6C0149835565}">
      <dsp:nvSpPr>
        <dsp:cNvPr id="0" name=""/>
        <dsp:cNvSpPr/>
      </dsp:nvSpPr>
      <dsp:spPr>
        <a:xfrm>
          <a:off x="5233290" y="970232"/>
          <a:ext cx="2663132" cy="798939"/>
        </a:xfrm>
        <a:prstGeom prst="chevron">
          <a:avLst>
            <a:gd name="adj" fmla="val 30000"/>
          </a:avLst>
        </a:prstGeom>
        <a:solidFill>
          <a:schemeClr val="accent2">
            <a:hueOff val="-882249"/>
            <a:satOff val="995"/>
            <a:lumOff val="2353"/>
            <a:alphaOff val="0"/>
          </a:schemeClr>
        </a:solidFill>
        <a:ln w="15875" cap="flat" cmpd="sng" algn="ctr">
          <a:solidFill>
            <a:schemeClr val="accent2">
              <a:hueOff val="-882249"/>
              <a:satOff val="995"/>
              <a:lumOff val="2353"/>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98647" tIns="98647" rIns="98647" bIns="98647"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Arial" panose="020B0604020202020204" pitchFamily="34" charset="0"/>
              <a:cs typeface="Arial" panose="020B0604020202020204" pitchFamily="34" charset="0"/>
            </a:rPr>
            <a:t>August</a:t>
          </a:r>
        </a:p>
      </dsp:txBody>
      <dsp:txXfrm>
        <a:off x="5472972" y="970232"/>
        <a:ext cx="2183768" cy="798939"/>
      </dsp:txXfrm>
    </dsp:sp>
    <dsp:sp modelId="{BF5A16B1-A5AC-4A71-B6CD-E039B08C78B9}">
      <dsp:nvSpPr>
        <dsp:cNvPr id="0" name=""/>
        <dsp:cNvSpPr/>
      </dsp:nvSpPr>
      <dsp:spPr>
        <a:xfrm>
          <a:off x="5233290" y="1769172"/>
          <a:ext cx="2423450" cy="2923974"/>
        </a:xfrm>
        <a:prstGeom prst="rect">
          <a:avLst/>
        </a:prstGeom>
        <a:solidFill>
          <a:schemeClr val="accent2">
            <a:tint val="40000"/>
            <a:alpha val="90000"/>
            <a:hueOff val="-1227910"/>
            <a:satOff val="8180"/>
            <a:lumOff val="748"/>
            <a:alphaOff val="0"/>
          </a:schemeClr>
        </a:solidFill>
        <a:ln w="15875" cap="flat" cmpd="sng" algn="ctr">
          <a:solidFill>
            <a:schemeClr val="accent2">
              <a:tint val="40000"/>
              <a:alpha val="90000"/>
              <a:hueOff val="-1227910"/>
              <a:satOff val="8180"/>
              <a:lumOff val="748"/>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1506" tIns="191506" rIns="191506" bIns="383013" numCol="1" spcCol="1270" anchor="t" anchorCtr="0">
          <a:noAutofit/>
        </a:bodyPr>
        <a:lstStyle/>
        <a:p>
          <a:pPr marL="0" lvl="0" indent="0" algn="l" defTabSz="800100">
            <a:lnSpc>
              <a:spcPct val="90000"/>
            </a:lnSpc>
            <a:spcBef>
              <a:spcPct val="0"/>
            </a:spcBef>
            <a:spcAft>
              <a:spcPts val="1800"/>
            </a:spcAft>
            <a:buFont typeface="Wingdings" panose="05000000000000000000" pitchFamily="2" charset="2"/>
            <a:buNone/>
          </a:pPr>
          <a:r>
            <a:rPr lang="en-US" sz="1800" kern="1200" dirty="0">
              <a:latin typeface="Arial" panose="020B0604020202020204" pitchFamily="34" charset="0"/>
              <a:cs typeface="Arial" panose="020B0604020202020204" pitchFamily="34" charset="0"/>
            </a:rPr>
            <a:t>Finalize reference implementation development</a:t>
          </a:r>
        </a:p>
        <a:p>
          <a:pPr marL="0" lvl="0" indent="0" algn="l" defTabSz="800100">
            <a:lnSpc>
              <a:spcPct val="90000"/>
            </a:lnSpc>
            <a:spcBef>
              <a:spcPct val="0"/>
            </a:spcBef>
            <a:spcAft>
              <a:spcPts val="1800"/>
            </a:spcAft>
            <a:buNone/>
          </a:pPr>
          <a:r>
            <a:rPr lang="en-US" sz="1800" kern="1200" dirty="0">
              <a:latin typeface="Arial" panose="020B0604020202020204" pitchFamily="34" charset="0"/>
              <a:cs typeface="Arial" panose="020B0604020202020204" pitchFamily="34" charset="0"/>
            </a:rPr>
            <a:t>Perform system-level testing</a:t>
          </a:r>
        </a:p>
      </dsp:txBody>
      <dsp:txXfrm>
        <a:off x="5233290" y="1769172"/>
        <a:ext cx="2423450" cy="2923974"/>
      </dsp:txXfrm>
    </dsp:sp>
    <dsp:sp modelId="{97AC8CA9-DF5C-482A-9743-48A4B7869FA7}">
      <dsp:nvSpPr>
        <dsp:cNvPr id="0" name=""/>
        <dsp:cNvSpPr/>
      </dsp:nvSpPr>
      <dsp:spPr>
        <a:xfrm>
          <a:off x="7843878" y="970232"/>
          <a:ext cx="2663132" cy="798939"/>
        </a:xfrm>
        <a:prstGeom prst="chevron">
          <a:avLst>
            <a:gd name="adj" fmla="val 30000"/>
          </a:avLst>
        </a:prstGeom>
        <a:solidFill>
          <a:schemeClr val="accent2">
            <a:hueOff val="-1323373"/>
            <a:satOff val="1492"/>
            <a:lumOff val="3530"/>
            <a:alphaOff val="0"/>
          </a:schemeClr>
        </a:solidFill>
        <a:ln w="15875" cap="flat" cmpd="sng" algn="ctr">
          <a:solidFill>
            <a:schemeClr val="accent2">
              <a:hueOff val="-1323373"/>
              <a:satOff val="1492"/>
              <a:lumOff val="353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98647" tIns="98647" rIns="98647" bIns="98647"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Arial" panose="020B0604020202020204" pitchFamily="34" charset="0"/>
              <a:cs typeface="Arial" panose="020B0604020202020204" pitchFamily="34" charset="0"/>
            </a:rPr>
            <a:t>September</a:t>
          </a:r>
        </a:p>
      </dsp:txBody>
      <dsp:txXfrm>
        <a:off x="8083560" y="970232"/>
        <a:ext cx="2183768" cy="798939"/>
      </dsp:txXfrm>
    </dsp:sp>
    <dsp:sp modelId="{458B69D5-4648-48F7-9569-02CD12A97729}">
      <dsp:nvSpPr>
        <dsp:cNvPr id="0" name=""/>
        <dsp:cNvSpPr/>
      </dsp:nvSpPr>
      <dsp:spPr>
        <a:xfrm>
          <a:off x="7843878" y="1769172"/>
          <a:ext cx="2423450" cy="2923974"/>
        </a:xfrm>
        <a:prstGeom prst="rect">
          <a:avLst/>
        </a:prstGeom>
        <a:solidFill>
          <a:schemeClr val="accent2">
            <a:tint val="40000"/>
            <a:alpha val="90000"/>
            <a:hueOff val="-1841865"/>
            <a:satOff val="12270"/>
            <a:lumOff val="1122"/>
            <a:alphaOff val="0"/>
          </a:schemeClr>
        </a:solidFill>
        <a:ln w="15875" cap="flat" cmpd="sng" algn="ctr">
          <a:solidFill>
            <a:schemeClr val="accent2">
              <a:tint val="40000"/>
              <a:alpha val="90000"/>
              <a:hueOff val="-1841865"/>
              <a:satOff val="12270"/>
              <a:lumOff val="1122"/>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1506" tIns="191506" rIns="191506" bIns="383013" numCol="1" spcCol="1270" anchor="t" anchorCtr="0">
          <a:noAutofit/>
        </a:bodyPr>
        <a:lstStyle/>
        <a:p>
          <a:pPr marL="0" lvl="0" indent="0" algn="l" defTabSz="800100">
            <a:lnSpc>
              <a:spcPct val="90000"/>
            </a:lnSpc>
            <a:spcBef>
              <a:spcPct val="0"/>
            </a:spcBef>
            <a:spcAft>
              <a:spcPts val="1800"/>
            </a:spcAft>
            <a:buFont typeface="Wingdings" panose="05000000000000000000" pitchFamily="2" charset="2"/>
            <a:buNone/>
          </a:pPr>
          <a:r>
            <a:rPr lang="en-US" sz="1800" kern="1200" dirty="0">
              <a:latin typeface="Arial" panose="020B0604020202020204" pitchFamily="34" charset="0"/>
              <a:cs typeface="Arial" panose="020B0604020202020204" pitchFamily="34" charset="0"/>
            </a:rPr>
            <a:t>Make final preparations for HL7 Working Group connectathon</a:t>
          </a:r>
        </a:p>
        <a:p>
          <a:pPr marL="0" lvl="0" indent="0" algn="l" defTabSz="800100">
            <a:lnSpc>
              <a:spcPct val="90000"/>
            </a:lnSpc>
            <a:spcBef>
              <a:spcPct val="0"/>
            </a:spcBef>
            <a:spcAft>
              <a:spcPts val="1800"/>
            </a:spcAft>
            <a:buNone/>
          </a:pPr>
          <a:r>
            <a:rPr lang="en-US" sz="1800" kern="1200" dirty="0">
              <a:latin typeface="Arial" panose="020B0604020202020204" pitchFamily="34" charset="0"/>
              <a:cs typeface="Arial" panose="020B0604020202020204" pitchFamily="34" charset="0"/>
            </a:rPr>
            <a:t>Hold Connectathon in Atlanta – September 14, 15</a:t>
          </a:r>
        </a:p>
      </dsp:txBody>
      <dsp:txXfrm>
        <a:off x="7843878" y="1769172"/>
        <a:ext cx="2423450" cy="292397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369A3A-685E-440E-BE24-95FDFFBA2CEC}">
      <dsp:nvSpPr>
        <dsp:cNvPr id="0" name=""/>
        <dsp:cNvSpPr/>
      </dsp:nvSpPr>
      <dsp:spPr>
        <a:xfrm>
          <a:off x="6519" y="301018"/>
          <a:ext cx="1471080" cy="518399"/>
        </a:xfrm>
        <a:prstGeom prst="roundRect">
          <a:avLst>
            <a:gd name="adj" fmla="val 10000"/>
          </a:avLst>
        </a:prstGeom>
        <a:solidFill>
          <a:schemeClr val="tx2"/>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45720" numCol="1" spcCol="1270" anchor="t" anchorCtr="0">
          <a:noAutofit/>
        </a:bodyPr>
        <a:lstStyle/>
        <a:p>
          <a:pPr marL="0" lvl="0" indent="0" algn="l" defTabSz="533400">
            <a:lnSpc>
              <a:spcPct val="90000"/>
            </a:lnSpc>
            <a:spcBef>
              <a:spcPct val="0"/>
            </a:spcBef>
            <a:spcAft>
              <a:spcPct val="35000"/>
            </a:spcAft>
            <a:buNone/>
          </a:pPr>
          <a:r>
            <a:rPr lang="en-US" sz="1200" kern="1200" dirty="0"/>
            <a:t>Home</a:t>
          </a:r>
        </a:p>
      </dsp:txBody>
      <dsp:txXfrm>
        <a:off x="6519" y="301018"/>
        <a:ext cx="1471080" cy="345600"/>
      </dsp:txXfrm>
    </dsp:sp>
    <dsp:sp modelId="{56870295-79E8-4D1F-BF03-2768DE168579}">
      <dsp:nvSpPr>
        <dsp:cNvPr id="0" name=""/>
        <dsp:cNvSpPr/>
      </dsp:nvSpPr>
      <dsp:spPr>
        <a:xfrm>
          <a:off x="307825" y="646618"/>
          <a:ext cx="1471080" cy="3344962"/>
        </a:xfrm>
        <a:prstGeom prst="roundRect">
          <a:avLst>
            <a:gd name="adj" fmla="val 10000"/>
          </a:avLst>
        </a:prstGeom>
        <a:solidFill>
          <a:schemeClr val="lt1">
            <a:alpha val="90000"/>
            <a:hueOff val="0"/>
            <a:satOff val="0"/>
            <a:lumOff val="0"/>
            <a:alphaOff val="0"/>
          </a:schemeClr>
        </a:solidFill>
        <a:ln w="15875" cap="flat" cmpd="sng" algn="ctr">
          <a:solidFill>
            <a:schemeClr val="tx2"/>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85344" rIns="85344" bIns="85344" numCol="1" spcCol="1270" anchor="t" anchorCtr="0">
          <a:noAutofit/>
        </a:bodyPr>
        <a:lstStyle/>
        <a:p>
          <a:pPr marL="114300" lvl="1" indent="-114300" algn="l" defTabSz="533400">
            <a:lnSpc>
              <a:spcPct val="90000"/>
            </a:lnSpc>
            <a:spcBef>
              <a:spcPct val="0"/>
            </a:spcBef>
            <a:spcAft>
              <a:spcPct val="15000"/>
            </a:spcAft>
            <a:buChar char="•"/>
          </a:pPr>
          <a:r>
            <a:rPr lang="en-US" sz="1200" kern="1200" dirty="0"/>
            <a:t>Ms. Smith sees cardiologist for symptom </a:t>
          </a:r>
          <a:r>
            <a:rPr lang="en-US" sz="1200" kern="1200" dirty="0">
              <a:solidFill>
                <a:schemeClr val="tx1"/>
              </a:solidFill>
            </a:rPr>
            <a:t>management</a:t>
          </a:r>
        </a:p>
        <a:p>
          <a:pPr marL="114300" lvl="1" indent="-114300" algn="l" defTabSz="533400">
            <a:lnSpc>
              <a:spcPct val="90000"/>
            </a:lnSpc>
            <a:spcBef>
              <a:spcPct val="0"/>
            </a:spcBef>
            <a:spcAft>
              <a:spcPct val="15000"/>
            </a:spcAft>
            <a:buChar char="•"/>
          </a:pPr>
          <a:r>
            <a:rPr lang="en-US" sz="1200" kern="1200" dirty="0">
              <a:solidFill>
                <a:schemeClr val="tx1"/>
              </a:solidFill>
            </a:rPr>
            <a:t>Cardiologist increases Furosemide dosage.</a:t>
          </a:r>
          <a:endParaRPr lang="en-US" sz="1200" u="none" strike="sngStrike" kern="1200" dirty="0">
            <a:solidFill>
              <a:schemeClr val="tx1"/>
            </a:solidFill>
          </a:endParaRPr>
        </a:p>
        <a:p>
          <a:pPr marL="114300" lvl="1" indent="-114300" algn="l" defTabSz="533400">
            <a:lnSpc>
              <a:spcPct val="90000"/>
            </a:lnSpc>
            <a:spcBef>
              <a:spcPct val="0"/>
            </a:spcBef>
            <a:spcAft>
              <a:spcPct val="15000"/>
            </a:spcAft>
            <a:buChar char="•"/>
          </a:pPr>
          <a:r>
            <a:rPr lang="en-US" sz="1200" kern="1200" dirty="0">
              <a:solidFill>
                <a:schemeClr val="tx1"/>
              </a:solidFill>
            </a:rPr>
            <a:t>Cardiologist faxes updated health information to PCP, but PCP does not receive</a:t>
          </a:r>
          <a:endParaRPr lang="en-US" sz="1200" u="none" strike="sngStrike" kern="1200" dirty="0">
            <a:solidFill>
              <a:schemeClr val="tx1"/>
            </a:solidFill>
          </a:endParaRPr>
        </a:p>
      </dsp:txBody>
      <dsp:txXfrm>
        <a:off x="350911" y="689704"/>
        <a:ext cx="1384908" cy="3258790"/>
      </dsp:txXfrm>
    </dsp:sp>
    <dsp:sp modelId="{BB6445A3-11A5-408D-B1A5-9821AF44AB08}">
      <dsp:nvSpPr>
        <dsp:cNvPr id="0" name=""/>
        <dsp:cNvSpPr/>
      </dsp:nvSpPr>
      <dsp:spPr>
        <a:xfrm>
          <a:off x="1700610" y="290690"/>
          <a:ext cx="472782" cy="36625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1700610" y="363941"/>
        <a:ext cx="362905" cy="219754"/>
      </dsp:txXfrm>
    </dsp:sp>
    <dsp:sp modelId="{3000B626-7606-44A6-A314-68FDACF11872}">
      <dsp:nvSpPr>
        <dsp:cNvPr id="0" name=""/>
        <dsp:cNvSpPr/>
      </dsp:nvSpPr>
      <dsp:spPr>
        <a:xfrm>
          <a:off x="2369641" y="301018"/>
          <a:ext cx="1471080" cy="518399"/>
        </a:xfrm>
        <a:prstGeom prst="roundRect">
          <a:avLst>
            <a:gd name="adj" fmla="val 10000"/>
          </a:avLst>
        </a:prstGeom>
        <a:solidFill>
          <a:schemeClr val="tx2"/>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45720" numCol="1" spcCol="1270" anchor="t" anchorCtr="0">
          <a:noAutofit/>
        </a:bodyPr>
        <a:lstStyle/>
        <a:p>
          <a:pPr marL="0" lvl="0" indent="0" algn="l" defTabSz="533400">
            <a:lnSpc>
              <a:spcPct val="90000"/>
            </a:lnSpc>
            <a:spcBef>
              <a:spcPct val="0"/>
            </a:spcBef>
            <a:spcAft>
              <a:spcPct val="35000"/>
            </a:spcAft>
            <a:buNone/>
          </a:pPr>
          <a:r>
            <a:rPr lang="en-US" sz="1200" kern="1200" dirty="0"/>
            <a:t>Hospital A </a:t>
          </a:r>
        </a:p>
      </dsp:txBody>
      <dsp:txXfrm>
        <a:off x="2369641" y="301018"/>
        <a:ext cx="1471080" cy="345600"/>
      </dsp:txXfrm>
    </dsp:sp>
    <dsp:sp modelId="{DAEB6140-2CC9-473B-9A24-A8B17AEE830C}">
      <dsp:nvSpPr>
        <dsp:cNvPr id="0" name=""/>
        <dsp:cNvSpPr/>
      </dsp:nvSpPr>
      <dsp:spPr>
        <a:xfrm>
          <a:off x="2670947" y="646618"/>
          <a:ext cx="1471080" cy="3344962"/>
        </a:xfrm>
        <a:prstGeom prst="roundRect">
          <a:avLst>
            <a:gd name="adj" fmla="val 10000"/>
          </a:avLst>
        </a:prstGeom>
        <a:solidFill>
          <a:schemeClr val="lt1">
            <a:alpha val="90000"/>
            <a:hueOff val="0"/>
            <a:satOff val="0"/>
            <a:lumOff val="0"/>
            <a:alphaOff val="0"/>
          </a:schemeClr>
        </a:solidFill>
        <a:ln w="15875" cap="flat" cmpd="sng" algn="ctr">
          <a:solidFill>
            <a:schemeClr val="tx2"/>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85344" rIns="85344" bIns="85344" numCol="1" spcCol="1270" anchor="t" anchorCtr="0">
          <a:noAutofit/>
        </a:bodyPr>
        <a:lstStyle/>
        <a:p>
          <a:pPr marL="114300" lvl="1" indent="-114300" algn="l" defTabSz="533400">
            <a:lnSpc>
              <a:spcPct val="90000"/>
            </a:lnSpc>
            <a:spcBef>
              <a:spcPct val="0"/>
            </a:spcBef>
            <a:spcAft>
              <a:spcPct val="15000"/>
            </a:spcAft>
            <a:buChar char="•"/>
          </a:pPr>
          <a:r>
            <a:rPr lang="en-US" sz="1200" kern="1200" dirty="0"/>
            <a:t>Ms. Smith is </a:t>
          </a:r>
          <a:r>
            <a:rPr lang="en-US" sz="1200" kern="1200" dirty="0">
              <a:solidFill>
                <a:schemeClr val="tx1"/>
              </a:solidFill>
            </a:rPr>
            <a:t>admitted to the hospital for signs and symptoms of sepsis</a:t>
          </a:r>
        </a:p>
        <a:p>
          <a:pPr marL="114300" lvl="1" indent="-114300" algn="l" defTabSz="533400">
            <a:lnSpc>
              <a:spcPct val="90000"/>
            </a:lnSpc>
            <a:spcBef>
              <a:spcPct val="0"/>
            </a:spcBef>
            <a:spcAft>
              <a:spcPct val="15000"/>
            </a:spcAft>
            <a:buChar char="•"/>
          </a:pPr>
          <a:r>
            <a:rPr lang="en-US" sz="1200" kern="1200" dirty="0">
              <a:solidFill>
                <a:schemeClr val="tx1"/>
              </a:solidFill>
            </a:rPr>
            <a:t>Providers rely on Ms. Smith’s memory to recall PMH, which leads to</a:t>
          </a:r>
          <a:r>
            <a:rPr lang="en-US" sz="1200" strike="sngStrike" kern="1200" dirty="0">
              <a:solidFill>
                <a:schemeClr val="tx1"/>
              </a:solidFill>
            </a:rPr>
            <a:t> </a:t>
          </a:r>
          <a:r>
            <a:rPr lang="en-US" sz="1200" kern="1200" dirty="0">
              <a:solidFill>
                <a:schemeClr val="tx1"/>
              </a:solidFill>
            </a:rPr>
            <a:t>medication errors</a:t>
          </a:r>
        </a:p>
        <a:p>
          <a:pPr marL="114300" lvl="1" indent="-114300" algn="l" defTabSz="533400">
            <a:lnSpc>
              <a:spcPct val="90000"/>
            </a:lnSpc>
            <a:spcBef>
              <a:spcPct val="0"/>
            </a:spcBef>
            <a:spcAft>
              <a:spcPct val="15000"/>
            </a:spcAft>
            <a:buChar char="•"/>
          </a:pPr>
          <a:r>
            <a:rPr lang="en-US" sz="1200" kern="1200" dirty="0">
              <a:solidFill>
                <a:schemeClr val="tx1"/>
              </a:solidFill>
            </a:rPr>
            <a:t>Medication error lead to an extended hospital stay with functional decline, requiring home health services upon discharge</a:t>
          </a:r>
        </a:p>
      </dsp:txBody>
      <dsp:txXfrm>
        <a:off x="2714033" y="689704"/>
        <a:ext cx="1384908" cy="3258790"/>
      </dsp:txXfrm>
    </dsp:sp>
    <dsp:sp modelId="{F0FB0D66-217B-4C2A-9892-F50F77E951CB}">
      <dsp:nvSpPr>
        <dsp:cNvPr id="0" name=""/>
        <dsp:cNvSpPr/>
      </dsp:nvSpPr>
      <dsp:spPr>
        <a:xfrm>
          <a:off x="4063732" y="290690"/>
          <a:ext cx="472782" cy="36625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4063732" y="363941"/>
        <a:ext cx="362905" cy="219754"/>
      </dsp:txXfrm>
    </dsp:sp>
    <dsp:sp modelId="{C8A718DF-B078-4F6C-BD19-73F1BE0C3A77}">
      <dsp:nvSpPr>
        <dsp:cNvPr id="0" name=""/>
        <dsp:cNvSpPr/>
      </dsp:nvSpPr>
      <dsp:spPr>
        <a:xfrm>
          <a:off x="4732763" y="301018"/>
          <a:ext cx="1471080" cy="518399"/>
        </a:xfrm>
        <a:prstGeom prst="roundRect">
          <a:avLst>
            <a:gd name="adj" fmla="val 10000"/>
          </a:avLst>
        </a:prstGeom>
        <a:solidFill>
          <a:schemeClr val="tx2"/>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45720" numCol="1" spcCol="1270" anchor="t" anchorCtr="0">
          <a:noAutofit/>
        </a:bodyPr>
        <a:lstStyle/>
        <a:p>
          <a:pPr marL="0" lvl="0" indent="0" algn="l" defTabSz="533400">
            <a:lnSpc>
              <a:spcPct val="90000"/>
            </a:lnSpc>
            <a:spcBef>
              <a:spcPct val="0"/>
            </a:spcBef>
            <a:spcAft>
              <a:spcPct val="35000"/>
            </a:spcAft>
            <a:buNone/>
          </a:pPr>
          <a:r>
            <a:rPr lang="en-US" sz="1200" kern="1200" dirty="0"/>
            <a:t>Home with HHA</a:t>
          </a:r>
        </a:p>
      </dsp:txBody>
      <dsp:txXfrm>
        <a:off x="4732763" y="301018"/>
        <a:ext cx="1471080" cy="345600"/>
      </dsp:txXfrm>
    </dsp:sp>
    <dsp:sp modelId="{0D81F2C3-35BC-4CF0-BAB0-A3E498DE4A4B}">
      <dsp:nvSpPr>
        <dsp:cNvPr id="0" name=""/>
        <dsp:cNvSpPr/>
      </dsp:nvSpPr>
      <dsp:spPr>
        <a:xfrm>
          <a:off x="5034069" y="646618"/>
          <a:ext cx="1471080" cy="3344962"/>
        </a:xfrm>
        <a:prstGeom prst="roundRect">
          <a:avLst>
            <a:gd name="adj" fmla="val 10000"/>
          </a:avLst>
        </a:prstGeom>
        <a:solidFill>
          <a:schemeClr val="lt1">
            <a:alpha val="90000"/>
            <a:hueOff val="0"/>
            <a:satOff val="0"/>
            <a:lumOff val="0"/>
            <a:alphaOff val="0"/>
          </a:schemeClr>
        </a:solidFill>
        <a:ln w="15875" cap="flat" cmpd="sng" algn="ctr">
          <a:solidFill>
            <a:schemeClr val="tx2"/>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85344" rIns="85344" bIns="85344" numCol="1" spcCol="1270" anchor="t" anchorCtr="0">
          <a:noAutofit/>
        </a:bodyPr>
        <a:lstStyle/>
        <a:p>
          <a:pPr marL="114300" lvl="1" indent="-114300" algn="l" defTabSz="533400">
            <a:lnSpc>
              <a:spcPct val="90000"/>
            </a:lnSpc>
            <a:spcBef>
              <a:spcPct val="0"/>
            </a:spcBef>
            <a:spcAft>
              <a:spcPct val="15000"/>
            </a:spcAft>
            <a:buChar char="•"/>
          </a:pPr>
          <a:r>
            <a:rPr lang="en-US" sz="1200" kern="1200" dirty="0"/>
            <a:t>Ms. Smith’s start of care is postponed due to a delayed face to face signature</a:t>
          </a:r>
        </a:p>
        <a:p>
          <a:pPr marL="114300" lvl="1" indent="-114300" algn="l" defTabSz="533400">
            <a:lnSpc>
              <a:spcPct val="90000"/>
            </a:lnSpc>
            <a:spcBef>
              <a:spcPct val="0"/>
            </a:spcBef>
            <a:spcAft>
              <a:spcPct val="15000"/>
            </a:spcAft>
            <a:buChar char="•"/>
          </a:pPr>
          <a:r>
            <a:rPr lang="en-US" sz="1200" kern="1200" dirty="0"/>
            <a:t>Ms. Smith forgets her discharge paperwork in the hospital and obtaining another copy leads to delays in communication with specialists</a:t>
          </a:r>
        </a:p>
        <a:p>
          <a:pPr marL="114300" lvl="1" indent="-114300" algn="l" defTabSz="533400">
            <a:lnSpc>
              <a:spcPct val="90000"/>
            </a:lnSpc>
            <a:spcBef>
              <a:spcPct val="0"/>
            </a:spcBef>
            <a:spcAft>
              <a:spcPct val="15000"/>
            </a:spcAft>
            <a:buChar char="•"/>
          </a:pPr>
          <a:r>
            <a:rPr lang="en-US" sz="1200" kern="1200" dirty="0"/>
            <a:t>Ms. Smith falls and breaks her right hip requiring a hospital admission</a:t>
          </a:r>
        </a:p>
        <a:p>
          <a:pPr marL="114300" lvl="1" indent="-114300" algn="l" defTabSz="533400">
            <a:lnSpc>
              <a:spcPct val="90000"/>
            </a:lnSpc>
            <a:spcBef>
              <a:spcPct val="0"/>
            </a:spcBef>
            <a:spcAft>
              <a:spcPct val="15000"/>
            </a:spcAft>
            <a:buChar char="•"/>
          </a:pPr>
          <a:endParaRPr lang="en-US" sz="1200" kern="1200" dirty="0"/>
        </a:p>
      </dsp:txBody>
      <dsp:txXfrm>
        <a:off x="5077155" y="689704"/>
        <a:ext cx="1384908" cy="3258790"/>
      </dsp:txXfrm>
    </dsp:sp>
    <dsp:sp modelId="{26BC1A33-8398-4BBA-894A-803D8308473F}">
      <dsp:nvSpPr>
        <dsp:cNvPr id="0" name=""/>
        <dsp:cNvSpPr/>
      </dsp:nvSpPr>
      <dsp:spPr>
        <a:xfrm>
          <a:off x="6426854" y="290690"/>
          <a:ext cx="472782" cy="36625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6426854" y="363941"/>
        <a:ext cx="362905" cy="219754"/>
      </dsp:txXfrm>
    </dsp:sp>
    <dsp:sp modelId="{64D203A9-BCAE-414A-8CF7-FFB1F7E1C4ED}">
      <dsp:nvSpPr>
        <dsp:cNvPr id="0" name=""/>
        <dsp:cNvSpPr/>
      </dsp:nvSpPr>
      <dsp:spPr>
        <a:xfrm>
          <a:off x="7095885" y="301018"/>
          <a:ext cx="1471080" cy="518399"/>
        </a:xfrm>
        <a:prstGeom prst="roundRect">
          <a:avLst>
            <a:gd name="adj" fmla="val 10000"/>
          </a:avLst>
        </a:prstGeom>
        <a:solidFill>
          <a:schemeClr val="tx2"/>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45720" numCol="1" spcCol="1270" anchor="t" anchorCtr="0">
          <a:noAutofit/>
        </a:bodyPr>
        <a:lstStyle/>
        <a:p>
          <a:pPr marL="0" lvl="0" indent="0" algn="l" defTabSz="533400">
            <a:lnSpc>
              <a:spcPct val="90000"/>
            </a:lnSpc>
            <a:spcBef>
              <a:spcPct val="0"/>
            </a:spcBef>
            <a:spcAft>
              <a:spcPct val="35000"/>
            </a:spcAft>
            <a:buNone/>
          </a:pPr>
          <a:r>
            <a:rPr lang="en-US" sz="1200" kern="1200" dirty="0"/>
            <a:t>Hospital B</a:t>
          </a:r>
        </a:p>
      </dsp:txBody>
      <dsp:txXfrm>
        <a:off x="7095885" y="301018"/>
        <a:ext cx="1471080" cy="345600"/>
      </dsp:txXfrm>
    </dsp:sp>
    <dsp:sp modelId="{E1F810C0-51BD-425F-B80D-AA7A1A461EE3}">
      <dsp:nvSpPr>
        <dsp:cNvPr id="0" name=""/>
        <dsp:cNvSpPr/>
      </dsp:nvSpPr>
      <dsp:spPr>
        <a:xfrm>
          <a:off x="7397191" y="646618"/>
          <a:ext cx="1471080" cy="3344962"/>
        </a:xfrm>
        <a:prstGeom prst="roundRect">
          <a:avLst>
            <a:gd name="adj" fmla="val 10000"/>
          </a:avLst>
        </a:prstGeom>
        <a:solidFill>
          <a:schemeClr val="lt1">
            <a:alpha val="90000"/>
            <a:hueOff val="0"/>
            <a:satOff val="0"/>
            <a:lumOff val="0"/>
            <a:alphaOff val="0"/>
          </a:schemeClr>
        </a:solidFill>
        <a:ln w="15875" cap="flat" cmpd="sng" algn="ctr">
          <a:solidFill>
            <a:schemeClr val="tx2"/>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85344" rIns="85344" bIns="85344" numCol="1" spcCol="1270" anchor="t" anchorCtr="0">
          <a:noAutofit/>
        </a:bodyPr>
        <a:lstStyle/>
        <a:p>
          <a:pPr marL="114300" lvl="1" indent="-114300" algn="l" defTabSz="533400">
            <a:lnSpc>
              <a:spcPct val="90000"/>
            </a:lnSpc>
            <a:spcBef>
              <a:spcPct val="0"/>
            </a:spcBef>
            <a:spcAft>
              <a:spcPct val="15000"/>
            </a:spcAft>
            <a:buChar char="•"/>
          </a:pPr>
          <a:r>
            <a:rPr lang="en-US" sz="1200" kern="1200" dirty="0"/>
            <a:t>Ms. Smith is admitted to </a:t>
          </a:r>
          <a:r>
            <a:rPr lang="en-US" sz="1200" kern="1200" dirty="0">
              <a:solidFill>
                <a:schemeClr val="tx1"/>
              </a:solidFill>
            </a:rPr>
            <a:t>Hospital B, which does not have Ms. Smith’s prior medical history. Providers rely on Ms. Smith’s verbal recall </a:t>
          </a:r>
          <a:r>
            <a:rPr lang="en-US" sz="1200" kern="1200" dirty="0"/>
            <a:t>of PMH</a:t>
          </a:r>
        </a:p>
        <a:p>
          <a:pPr marL="114300" lvl="1" indent="-114300" algn="l" defTabSz="533400">
            <a:lnSpc>
              <a:spcPct val="90000"/>
            </a:lnSpc>
            <a:spcBef>
              <a:spcPct val="0"/>
            </a:spcBef>
            <a:spcAft>
              <a:spcPct val="15000"/>
            </a:spcAft>
            <a:buChar char="•"/>
          </a:pPr>
          <a:r>
            <a:rPr lang="en-US" sz="1200" kern="1200" dirty="0"/>
            <a:t>Ms. Smith requires a right hip replacement</a:t>
          </a:r>
        </a:p>
        <a:p>
          <a:pPr marL="114300" lvl="1" indent="-114300" algn="l" defTabSz="533400">
            <a:lnSpc>
              <a:spcPct val="90000"/>
            </a:lnSpc>
            <a:spcBef>
              <a:spcPct val="0"/>
            </a:spcBef>
            <a:spcAft>
              <a:spcPct val="15000"/>
            </a:spcAft>
            <a:buChar char="•"/>
          </a:pPr>
          <a:r>
            <a:rPr lang="en-US" sz="1200" kern="1200" dirty="0"/>
            <a:t>Physical Therapist (PT) recommends continued therapy in a Skilled Nursing Facility (SNF)</a:t>
          </a:r>
        </a:p>
      </dsp:txBody>
      <dsp:txXfrm>
        <a:off x="7440277" y="689704"/>
        <a:ext cx="1384908" cy="3258790"/>
      </dsp:txXfrm>
    </dsp:sp>
    <dsp:sp modelId="{E3CCD932-F2A0-461A-9EB6-05653E9C59C0}">
      <dsp:nvSpPr>
        <dsp:cNvPr id="0" name=""/>
        <dsp:cNvSpPr/>
      </dsp:nvSpPr>
      <dsp:spPr>
        <a:xfrm>
          <a:off x="8789976" y="290690"/>
          <a:ext cx="472782" cy="36625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8789976" y="363941"/>
        <a:ext cx="362905" cy="219754"/>
      </dsp:txXfrm>
    </dsp:sp>
    <dsp:sp modelId="{9B2BC971-0147-4240-B691-6A05DC28270F}">
      <dsp:nvSpPr>
        <dsp:cNvPr id="0" name=""/>
        <dsp:cNvSpPr/>
      </dsp:nvSpPr>
      <dsp:spPr>
        <a:xfrm>
          <a:off x="9459007" y="301018"/>
          <a:ext cx="1471080" cy="518399"/>
        </a:xfrm>
        <a:prstGeom prst="roundRect">
          <a:avLst>
            <a:gd name="adj" fmla="val 10000"/>
          </a:avLst>
        </a:prstGeom>
        <a:solidFill>
          <a:schemeClr val="tx2"/>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45720" numCol="1" spcCol="1270" anchor="t" anchorCtr="0">
          <a:noAutofit/>
        </a:bodyPr>
        <a:lstStyle/>
        <a:p>
          <a:pPr marL="0" lvl="0" indent="0" algn="l" defTabSz="533400">
            <a:lnSpc>
              <a:spcPct val="90000"/>
            </a:lnSpc>
            <a:spcBef>
              <a:spcPct val="0"/>
            </a:spcBef>
            <a:spcAft>
              <a:spcPct val="35000"/>
            </a:spcAft>
            <a:buNone/>
          </a:pPr>
          <a:r>
            <a:rPr lang="en-US" sz="1200" kern="1200" dirty="0"/>
            <a:t>SNF</a:t>
          </a:r>
        </a:p>
      </dsp:txBody>
      <dsp:txXfrm>
        <a:off x="9459007" y="301018"/>
        <a:ext cx="1471080" cy="345600"/>
      </dsp:txXfrm>
    </dsp:sp>
    <dsp:sp modelId="{15B1A999-A0D1-48EC-8A3B-E806FE97A039}">
      <dsp:nvSpPr>
        <dsp:cNvPr id="0" name=""/>
        <dsp:cNvSpPr/>
      </dsp:nvSpPr>
      <dsp:spPr>
        <a:xfrm>
          <a:off x="9760312" y="646618"/>
          <a:ext cx="1471080" cy="3344962"/>
        </a:xfrm>
        <a:prstGeom prst="roundRect">
          <a:avLst>
            <a:gd name="adj" fmla="val 10000"/>
          </a:avLst>
        </a:prstGeom>
        <a:solidFill>
          <a:schemeClr val="lt1">
            <a:alpha val="90000"/>
            <a:hueOff val="0"/>
            <a:satOff val="0"/>
            <a:lumOff val="0"/>
            <a:alphaOff val="0"/>
          </a:schemeClr>
        </a:solidFill>
        <a:ln w="15875" cap="flat" cmpd="sng" algn="ctr">
          <a:solidFill>
            <a:schemeClr val="tx2"/>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85344" rIns="85344" bIns="85344" numCol="1" spcCol="1270" anchor="t" anchorCtr="0">
          <a:noAutofit/>
        </a:bodyPr>
        <a:lstStyle/>
        <a:p>
          <a:pPr marL="114300" lvl="1" indent="-114300" algn="l" defTabSz="533400">
            <a:lnSpc>
              <a:spcPct val="90000"/>
            </a:lnSpc>
            <a:spcBef>
              <a:spcPct val="0"/>
            </a:spcBef>
            <a:spcAft>
              <a:spcPct val="15000"/>
            </a:spcAft>
            <a:buChar char="•"/>
          </a:pPr>
          <a:r>
            <a:rPr lang="en-US" sz="1200" kern="1200" dirty="0"/>
            <a:t>Ms. Smith is unable to recall her new activity restrictions and the SNF staff are unable to verify information upon </a:t>
          </a:r>
          <a:r>
            <a:rPr lang="en-US" sz="1200" kern="1200" dirty="0">
              <a:solidFill>
                <a:schemeClr val="tx1"/>
              </a:solidFill>
            </a:rPr>
            <a:t>admission</a:t>
          </a:r>
        </a:p>
        <a:p>
          <a:pPr marL="114300" lvl="1" indent="-114300" algn="l" defTabSz="533400">
            <a:lnSpc>
              <a:spcPct val="90000"/>
            </a:lnSpc>
            <a:spcBef>
              <a:spcPct val="0"/>
            </a:spcBef>
            <a:spcAft>
              <a:spcPct val="15000"/>
            </a:spcAft>
            <a:buChar char="•"/>
          </a:pPr>
          <a:r>
            <a:rPr lang="en-US" sz="1200" kern="1200" dirty="0">
              <a:solidFill>
                <a:schemeClr val="tx1"/>
              </a:solidFill>
            </a:rPr>
            <a:t>Ms. Smith subsequently </a:t>
          </a:r>
          <a:r>
            <a:rPr lang="en-US" sz="1200" kern="1200" dirty="0"/>
            <a:t>experiences a fall and is readmitted to Hospital B</a:t>
          </a:r>
        </a:p>
      </dsp:txBody>
      <dsp:txXfrm>
        <a:off x="9803398" y="689704"/>
        <a:ext cx="1384908" cy="3258790"/>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6/7/layout/ChevronBlockProcess">
  <dgm:title val="Chevron Block Process"/>
  <dgm:desc val="Use to show a progression; a timeline; sequential steps in a task, process, or workflow; or to emphasize movement or direction. Level 1 text appears inside an arrow shape while Level 2 text appears below the arrow shapes."/>
  <dgm:catLst>
    <dgm:cat type="process" pri="5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fact="0.6"/>
      <dgm:constr type="h" for="des" forName="composite" op="equ"/>
      <dgm:constr type="w" for="ch" forName="composite" refType="w"/>
      <dgm:constr type="w" for="des" forName="parTx"/>
      <dgm:constr type="h" for="des" forName="parTx" op="equ"/>
      <dgm:constr type="w" for="des" forName="desTx"/>
      <dgm:constr type="primFontSz" for="des" forName="parTx" val="28"/>
      <dgm:constr type="primFontSz" for="des" forName="desTx" refType="primFontSz" refFor="des" refForName="parTx" op="lte" fact="0.75"/>
      <dgm:constr type="h" for="des" forName="desTx" op="equ"/>
      <dgm:constr type="w" for="ch" forName="space" refType="w" op="equ" fact="-0.005"/>
    </dgm:constrLst>
    <dgm:ruleLst>
      <dgm:rule type="w" for="ch" forName="composite" val="0"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91"/>
              <dgm:constr type="t" for="ch" forName="desTx" refType="h" refFor="ch" refForName="parTx"/>
            </dgm:constrLst>
          </dgm:if>
          <dgm:else name="Name9">
            <dgm:constrLst>
              <dgm:constr type="l" for="ch" forName="parTx"/>
              <dgm:constr type="w" for="ch" forName="parTx" refType="w"/>
              <dgm:constr type="t" for="ch" forName="parTx"/>
              <dgm:constr type="l" for="ch" forName="desTx" refType="w" fact="0.09"/>
              <dgm:constr type="w" for="ch" forName="desTx" refType="w" refFor="ch" refForName="parTx" fact="0.91"/>
              <dgm:constr type="t" for="ch" forName="desTx" refType="h" refFor="ch" refForName="parTx"/>
            </dgm:constrLst>
          </dgm:else>
        </dgm:choose>
        <dgm:ruleLst>
          <dgm:rule type="h" val="INF" fact="NaN" max="NaN"/>
        </dgm:ruleLst>
        <dgm:layoutNode name="parTx" styleLbl="alignNode1">
          <dgm:varLst>
            <dgm:chMax val="0"/>
            <dgm:chPref val="0"/>
          </dgm:varLst>
          <dgm:alg type="tx"/>
          <dgm:choose name="Name10">
            <dgm:if name="Name11" func="var" arg="dir" op="equ" val="norm">
              <dgm:shape xmlns:r="http://schemas.openxmlformats.org/officeDocument/2006/relationships" type="chevron" r:blip="">
                <dgm:adjLst>
                  <dgm:adj idx="1" val="0.3"/>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3"/>
                <dgm:constr type="h"/>
                <dgm:constr type="tMarg" refType="w" fact="0.105"/>
                <dgm:constr type="bMarg" refType="w" fact="0.105"/>
                <dgm:constr type="lMarg" refType="w" fact="0.105"/>
                <dgm:constr type="rMarg" refType="w" fact="0.105"/>
              </dgm:constrLst>
            </dgm:if>
            <dgm:else name="Name15">
              <dgm:constrLst>
                <dgm:constr type="h" refType="w" op="lte" fact="0.3"/>
                <dgm:constr type="h"/>
                <dgm:constr type="tMarg" refType="w" fact="0.105"/>
                <dgm:constr type="bMarg" refType="w" fact="0.105"/>
                <dgm:constr type="lMarg" refType="w" fact="0.105"/>
                <dgm:constr type="rMarg" refType="w" fact="0.105"/>
              </dgm:constrLst>
            </dgm:else>
          </dgm:choose>
          <dgm:ruleLst>
            <dgm:rule type="h" val="INF" fact="NaN" max="NaN"/>
            <dgm:rule type="primFontSz" val="14" fact="NaN" max="NaN"/>
          </dgm:ruleLst>
        </dgm:layoutNode>
        <dgm:layoutNode name="desTx" styleLbl="alignAccFollowNode1">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primFontSz" val="20"/>
            <dgm:constr type="tMarg" refType="w" fact="0.224"/>
            <dgm:constr type="bMarg" refType="w" fact="0.448"/>
            <dgm:constr type="lMarg" refType="w" fact="0.224"/>
            <dgm:constr type="rMarg" refType="w" fact="0.224"/>
          </dgm:constrLst>
          <dgm:ruleLst>
            <dgm:rule type="h" val="INF" fact="NaN" max="NaN"/>
            <dgm:rule type="primFontSz" val="11"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6/7/layout/ChevronBlockProcess">
  <dgm:title val="Chevron Block Process"/>
  <dgm:desc val="Use to show a progression; a timeline; sequential steps in a task, process, or workflow; or to emphasize movement or direction. Level 1 text appears inside an arrow shape while Level 2 text appears below the arrow shapes."/>
  <dgm:catLst>
    <dgm:cat type="process" pri="5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fact="0.6"/>
      <dgm:constr type="h" for="des" forName="composite" op="equ"/>
      <dgm:constr type="w" for="ch" forName="composite" refType="w"/>
      <dgm:constr type="w" for="des" forName="parTx"/>
      <dgm:constr type="h" for="des" forName="parTx" op="equ"/>
      <dgm:constr type="w" for="des" forName="desTx"/>
      <dgm:constr type="primFontSz" for="des" forName="parTx" val="28"/>
      <dgm:constr type="primFontSz" for="des" forName="desTx" refType="primFontSz" refFor="des" refForName="parTx" op="lte" fact="0.75"/>
      <dgm:constr type="h" for="des" forName="desTx" op="equ"/>
      <dgm:constr type="w" for="ch" forName="space" refType="w" op="equ" fact="-0.005"/>
    </dgm:constrLst>
    <dgm:ruleLst>
      <dgm:rule type="w" for="ch" forName="composite" val="0"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91"/>
              <dgm:constr type="t" for="ch" forName="desTx" refType="h" refFor="ch" refForName="parTx"/>
            </dgm:constrLst>
          </dgm:if>
          <dgm:else name="Name9">
            <dgm:constrLst>
              <dgm:constr type="l" for="ch" forName="parTx"/>
              <dgm:constr type="w" for="ch" forName="parTx" refType="w"/>
              <dgm:constr type="t" for="ch" forName="parTx"/>
              <dgm:constr type="l" for="ch" forName="desTx" refType="w" fact="0.09"/>
              <dgm:constr type="w" for="ch" forName="desTx" refType="w" refFor="ch" refForName="parTx" fact="0.91"/>
              <dgm:constr type="t" for="ch" forName="desTx" refType="h" refFor="ch" refForName="parTx"/>
            </dgm:constrLst>
          </dgm:else>
        </dgm:choose>
        <dgm:ruleLst>
          <dgm:rule type="h" val="INF" fact="NaN" max="NaN"/>
        </dgm:ruleLst>
        <dgm:layoutNode name="parTx" styleLbl="alignNode1">
          <dgm:varLst>
            <dgm:chMax val="0"/>
            <dgm:chPref val="0"/>
          </dgm:varLst>
          <dgm:alg type="tx"/>
          <dgm:choose name="Name10">
            <dgm:if name="Name11" func="var" arg="dir" op="equ" val="norm">
              <dgm:shape xmlns:r="http://schemas.openxmlformats.org/officeDocument/2006/relationships" type="chevron" r:blip="">
                <dgm:adjLst>
                  <dgm:adj idx="1" val="0.3"/>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3"/>
                <dgm:constr type="h"/>
                <dgm:constr type="tMarg" refType="w" fact="0.105"/>
                <dgm:constr type="bMarg" refType="w" fact="0.105"/>
                <dgm:constr type="lMarg" refType="w" fact="0.105"/>
                <dgm:constr type="rMarg" refType="w" fact="0.105"/>
              </dgm:constrLst>
            </dgm:if>
            <dgm:else name="Name15">
              <dgm:constrLst>
                <dgm:constr type="h" refType="w" op="lte" fact="0.3"/>
                <dgm:constr type="h"/>
                <dgm:constr type="tMarg" refType="w" fact="0.105"/>
                <dgm:constr type="bMarg" refType="w" fact="0.105"/>
                <dgm:constr type="lMarg" refType="w" fact="0.105"/>
                <dgm:constr type="rMarg" refType="w" fact="0.105"/>
              </dgm:constrLst>
            </dgm:else>
          </dgm:choose>
          <dgm:ruleLst>
            <dgm:rule type="h" val="INF" fact="NaN" max="NaN"/>
            <dgm:rule type="primFontSz" val="14" fact="NaN" max="NaN"/>
          </dgm:ruleLst>
        </dgm:layoutNode>
        <dgm:layoutNode name="desTx" styleLbl="alignAccFollowNode1">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primFontSz" val="20"/>
            <dgm:constr type="tMarg" refType="w" fact="0.224"/>
            <dgm:constr type="bMarg" refType="w" fact="0.448"/>
            <dgm:constr type="lMarg" refType="w" fact="0.224"/>
            <dgm:constr type="rMarg" refType="w" fact="0.224"/>
          </dgm:constrLst>
          <dgm:ruleLst>
            <dgm:rule type="h" val="INF" fact="NaN" max="NaN"/>
            <dgm:rule type="primFontSz" val="11"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9.w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0" y="-1"/>
            <a:ext cx="12192000" cy="45720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0000"/>
                    <a:lumOff val="10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1529B6E6-E751-1247-907D-D5E425A45C70}" type="datetimeFigureOut">
              <a:rPr lang="en-US" smtClean="0"/>
              <a:t>3/7/19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E723A6-A2A9-2F4F-8B97-ED74FE685A74}" type="slidenum">
              <a:rPr lang="en-US" smtClean="0"/>
              <a:t>‹#›</a:t>
            </a:fld>
            <a:endParaRPr lang="en-US"/>
          </a:p>
        </p:txBody>
      </p:sp>
      <p:cxnSp>
        <p:nvCxnSpPr>
          <p:cNvPr id="8" name="Straight Connector 7"/>
          <p:cNvCxnSpPr/>
          <p:nvPr/>
        </p:nvCxnSpPr>
        <p:spPr>
          <a:xfrm flipV="1">
            <a:off x="8386842" y="5264106"/>
            <a:ext cx="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72858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529B6E6-E751-1247-907D-D5E425A45C70}" type="datetimeFigureOut">
              <a:rPr lang="en-US" smtClean="0"/>
              <a:t>3/7/19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E723A6-A2A9-2F4F-8B97-ED74FE685A74}" type="slidenum">
              <a:rPr lang="en-US" smtClean="0"/>
              <a:t>‹#›</a:t>
            </a:fld>
            <a:endParaRPr lang="en-US"/>
          </a:p>
        </p:txBody>
      </p:sp>
    </p:spTree>
    <p:extLst>
      <p:ext uri="{BB962C8B-B14F-4D97-AF65-F5344CB8AC3E}">
        <p14:creationId xmlns:p14="http://schemas.microsoft.com/office/powerpoint/2010/main" val="41835373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0" y="762000"/>
            <a:ext cx="7581900" cy="54102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529B6E6-E751-1247-907D-D5E425A45C70}" type="datetimeFigureOut">
              <a:rPr lang="en-US" smtClean="0"/>
              <a:t>3/7/19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E723A6-A2A9-2F4F-8B97-ED74FE685A74}" type="slidenum">
              <a:rPr lang="en-US" smtClean="0"/>
              <a:t>‹#›</a:t>
            </a:fld>
            <a:endParaRPr lang="en-US"/>
          </a:p>
        </p:txBody>
      </p:sp>
      <p:cxnSp>
        <p:nvCxnSpPr>
          <p:cNvPr id="7" name="Straight Connector 6"/>
          <p:cNvCxnSpPr/>
          <p:nvPr/>
        </p:nvCxnSpPr>
        <p:spPr>
          <a:xfrm rot="5400000" flipV="1">
            <a:off x="10058400" y="59263"/>
            <a:ext cx="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665980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529B6E6-E751-1247-907D-D5E425A45C70}" type="datetimeFigureOut">
              <a:rPr lang="en-US" smtClean="0"/>
              <a:t>3/7/19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E723A6-A2A9-2F4F-8B97-ED74FE685A74}" type="slidenum">
              <a:rPr lang="en-US" smtClean="0"/>
              <a:t>‹#›</a:t>
            </a:fld>
            <a:endParaRPr lang="en-US"/>
          </a:p>
        </p:txBody>
      </p:sp>
    </p:spTree>
    <p:extLst>
      <p:ext uri="{BB962C8B-B14F-4D97-AF65-F5344CB8AC3E}">
        <p14:creationId xmlns:p14="http://schemas.microsoft.com/office/powerpoint/2010/main" val="5844516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1"/>
            <a:ext cx="12192000" cy="4572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0000"/>
                    <a:lumOff val="1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1529B6E6-E751-1247-907D-D5E425A45C70}" type="datetimeFigureOut">
              <a:rPr lang="en-US" smtClean="0"/>
              <a:t>3/7/19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E723A6-A2A9-2F4F-8B97-ED74FE685A74}" type="slidenum">
              <a:rPr lang="en-US" smtClean="0"/>
              <a:t>‹#›</a:t>
            </a:fld>
            <a:endParaRPr lang="en-US"/>
          </a:p>
        </p:txBody>
      </p:sp>
      <p:cxnSp>
        <p:nvCxnSpPr>
          <p:cNvPr id="8" name="Straight Connector 7"/>
          <p:cNvCxnSpPr/>
          <p:nvPr/>
        </p:nvCxnSpPr>
        <p:spPr>
          <a:xfrm flipV="1">
            <a:off x="8386842" y="5264106"/>
            <a:ext cx="0" cy="91440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604221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8" y="2286000"/>
            <a:ext cx="475488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529B6E6-E751-1247-907D-D5E425A45C70}" type="datetimeFigureOut">
              <a:rPr lang="en-US" smtClean="0"/>
              <a:t>3/7/19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6E723A6-A2A9-2F4F-8B97-ED74FE685A74}" type="slidenum">
              <a:rPr lang="en-US" smtClean="0"/>
              <a:t>‹#›</a:t>
            </a:fld>
            <a:endParaRPr lang="en-US"/>
          </a:p>
        </p:txBody>
      </p:sp>
    </p:spTree>
    <p:extLst>
      <p:ext uri="{BB962C8B-B14F-4D97-AF65-F5344CB8AC3E}">
        <p14:creationId xmlns:p14="http://schemas.microsoft.com/office/powerpoint/2010/main" val="21020422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2">
                    <a:lumMod val="75000"/>
                  </a:schemeClr>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24128" y="2967788"/>
            <a:ext cx="4754880" cy="3341572"/>
          </a:xfrm>
        </p:spPr>
        <p:txBody>
          <a:bodyPr lIns="45720" rIns="4572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89320"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2">
                    <a:lumMod val="75000"/>
                  </a:schemeClr>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Edit Master text styles</a:t>
            </a:r>
          </a:p>
        </p:txBody>
      </p:sp>
      <p:sp>
        <p:nvSpPr>
          <p:cNvPr id="6" name="Content Placeholder 5"/>
          <p:cNvSpPr>
            <a:spLocks noGrp="1"/>
          </p:cNvSpPr>
          <p:nvPr>
            <p:ph sz="quarter" idx="4"/>
          </p:nvPr>
        </p:nvSpPr>
        <p:spPr>
          <a:xfrm>
            <a:off x="5989320" y="2967788"/>
            <a:ext cx="4754880" cy="3341572"/>
          </a:xfrm>
        </p:spPr>
        <p:txBody>
          <a:bodyPr lIns="45720" rIns="4572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529B6E6-E751-1247-907D-D5E425A45C70}" type="datetimeFigureOut">
              <a:rPr lang="en-US" smtClean="0"/>
              <a:t>3/7/19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6E723A6-A2A9-2F4F-8B97-ED74FE685A74}" type="slidenum">
              <a:rPr lang="en-US" smtClean="0"/>
              <a:t>‹#›</a:t>
            </a:fld>
            <a:endParaRPr lang="en-US"/>
          </a:p>
        </p:txBody>
      </p:sp>
    </p:spTree>
    <p:extLst>
      <p:ext uri="{BB962C8B-B14F-4D97-AF65-F5344CB8AC3E}">
        <p14:creationId xmlns:p14="http://schemas.microsoft.com/office/powerpoint/2010/main" val="20029626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529B6E6-E751-1247-907D-D5E425A45C70}" type="datetimeFigureOut">
              <a:rPr lang="en-US" smtClean="0"/>
              <a:t>3/7/19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6E723A6-A2A9-2F4F-8B97-ED74FE685A74}" type="slidenum">
              <a:rPr lang="en-US" smtClean="0"/>
              <a:t>‹#›</a:t>
            </a:fld>
            <a:endParaRPr lang="en-US"/>
          </a:p>
        </p:txBody>
      </p:sp>
    </p:spTree>
    <p:extLst>
      <p:ext uri="{BB962C8B-B14F-4D97-AF65-F5344CB8AC3E}">
        <p14:creationId xmlns:p14="http://schemas.microsoft.com/office/powerpoint/2010/main" val="32519258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529B6E6-E751-1247-907D-D5E425A45C70}" type="datetimeFigureOut">
              <a:rPr lang="en-US" smtClean="0"/>
              <a:t>3/7/19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6E723A6-A2A9-2F4F-8B97-ED74FE685A74}" type="slidenum">
              <a:rPr lang="en-US" smtClean="0"/>
              <a:t>‹#›</a:t>
            </a:fld>
            <a:endParaRPr lang="en-US"/>
          </a:p>
        </p:txBody>
      </p:sp>
    </p:spTree>
    <p:extLst>
      <p:ext uri="{BB962C8B-B14F-4D97-AF65-F5344CB8AC3E}">
        <p14:creationId xmlns:p14="http://schemas.microsoft.com/office/powerpoint/2010/main" val="14626955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1529B6E6-E751-1247-907D-D5E425A45C70}" type="datetimeFigureOut">
              <a:rPr lang="en-US" smtClean="0"/>
              <a:t>3/7/19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6E723A6-A2A9-2F4F-8B97-ED74FE685A74}" type="slidenum">
              <a:rPr lang="en-US" smtClean="0"/>
              <a:t>‹#›</a:t>
            </a:fld>
            <a:endParaRPr lang="en-US"/>
          </a:p>
        </p:txBody>
      </p:sp>
    </p:spTree>
    <p:extLst>
      <p:ext uri="{BB962C8B-B14F-4D97-AF65-F5344CB8AC3E}">
        <p14:creationId xmlns:p14="http://schemas.microsoft.com/office/powerpoint/2010/main" val="14745401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2">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0000"/>
                    <a:lumOff val="1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1529B6E6-E751-1247-907D-D5E425A45C70}" type="datetimeFigureOut">
              <a:rPr lang="en-US" smtClean="0"/>
              <a:t>3/7/19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6E723A6-A2A9-2F4F-8B97-ED74FE685A74}" type="slidenum">
              <a:rPr lang="en-US" smtClean="0"/>
              <a:t>‹#›</a:t>
            </a:fld>
            <a:endParaRPr lang="en-US"/>
          </a:p>
        </p:txBody>
      </p:sp>
      <p:cxnSp>
        <p:nvCxnSpPr>
          <p:cNvPr id="9" name="Straight Connector 8"/>
          <p:cNvCxnSpPr/>
          <p:nvPr/>
        </p:nvCxnSpPr>
        <p:spPr>
          <a:xfrm flipV="1">
            <a:off x="8386842" y="5264106"/>
            <a:ext cx="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320430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8" y="2286000"/>
            <a:ext cx="9720071" cy="4023360"/>
          </a:xfrm>
          <a:prstGeom prst="rect">
            <a:avLst/>
          </a:prstGeom>
        </p:spPr>
        <p:txBody>
          <a:bodyPr vert="horz" lIns="45720" tIns="45720" rIns="4572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8" y="6470704"/>
            <a:ext cx="2154142" cy="274320"/>
          </a:xfrm>
          <a:prstGeom prst="rect">
            <a:avLst/>
          </a:prstGeom>
        </p:spPr>
        <p:txBody>
          <a:bodyPr vert="horz" lIns="91440" tIns="45720" rIns="91440" bIns="45720" rtlCol="0" anchor="ctr"/>
          <a:lstStyle>
            <a:lvl1pPr algn="l">
              <a:defRPr sz="1000">
                <a:solidFill>
                  <a:schemeClr val="tx1">
                    <a:lumMod val="90000"/>
                    <a:lumOff val="10000"/>
                  </a:schemeClr>
                </a:solidFill>
                <a:latin typeface="+mj-lt"/>
              </a:defRPr>
            </a:lvl1pPr>
          </a:lstStyle>
          <a:p>
            <a:fld id="{1529B6E6-E751-1247-907D-D5E425A45C70}" type="datetimeFigureOut">
              <a:rPr lang="en-US" smtClean="0"/>
              <a:t>3/7/19</a:t>
            </a:fld>
            <a:endParaRPr lang="en-US"/>
          </a:p>
        </p:txBody>
      </p:sp>
      <p:sp>
        <p:nvSpPr>
          <p:cNvPr id="5" name="Footer Placeholder 4"/>
          <p:cNvSpPr>
            <a:spLocks noGrp="1"/>
          </p:cNvSpPr>
          <p:nvPr>
            <p:ph type="ftr" sz="quarter" idx="3"/>
          </p:nvPr>
        </p:nvSpPr>
        <p:spPr>
          <a:xfrm>
            <a:off x="4842932" y="6470704"/>
            <a:ext cx="5901458" cy="274320"/>
          </a:xfrm>
          <a:prstGeom prst="rect">
            <a:avLst/>
          </a:prstGeom>
        </p:spPr>
        <p:txBody>
          <a:bodyPr vert="horz" lIns="91440" tIns="45720" rIns="91440" bIns="45720" rtlCol="0" anchor="ctr"/>
          <a:lstStyle>
            <a:lvl1pPr algn="r">
              <a:defRPr sz="1000" cap="all" baseline="0">
                <a:solidFill>
                  <a:schemeClr val="tx1">
                    <a:lumMod val="90000"/>
                    <a:lumOff val="10000"/>
                  </a:schemeClr>
                </a:solidFill>
                <a:latin typeface="+mj-lt"/>
              </a:defRPr>
            </a:lvl1pPr>
          </a:lstStyle>
          <a:p>
            <a:endParaRPr lang="en-US"/>
          </a:p>
        </p:txBody>
      </p:sp>
      <p:sp>
        <p:nvSpPr>
          <p:cNvPr id="6" name="Slide Number Placeholder 5"/>
          <p:cNvSpPr>
            <a:spLocks noGrp="1"/>
          </p:cNvSpPr>
          <p:nvPr>
            <p:ph type="sldNum" sz="quarter" idx="4"/>
          </p:nvPr>
        </p:nvSpPr>
        <p:spPr>
          <a:xfrm>
            <a:off x="10837334" y="6470704"/>
            <a:ext cx="973666" cy="274320"/>
          </a:xfrm>
          <a:prstGeom prst="rect">
            <a:avLst/>
          </a:prstGeom>
        </p:spPr>
        <p:txBody>
          <a:bodyPr vert="horz" lIns="91440" tIns="45720" rIns="91440" bIns="45720" rtlCol="0" anchor="ctr"/>
          <a:lstStyle>
            <a:lvl1pPr algn="l">
              <a:defRPr sz="1000">
                <a:solidFill>
                  <a:schemeClr val="tx1">
                    <a:lumMod val="90000"/>
                    <a:lumOff val="10000"/>
                  </a:schemeClr>
                </a:solidFill>
                <a:latin typeface="+mj-lt"/>
              </a:defRPr>
            </a:lvl1pPr>
          </a:lstStyle>
          <a:p>
            <a:fld id="{66E723A6-A2A9-2F4F-8B97-ED74FE685A74}" type="slidenum">
              <a:rPr lang="en-US" smtClean="0"/>
              <a:t>‹#›</a:t>
            </a:fld>
            <a:endParaRPr lang="en-US"/>
          </a:p>
        </p:txBody>
      </p:sp>
      <p:cxnSp>
        <p:nvCxnSpPr>
          <p:cNvPr id="7" name="Straight Connector 6"/>
          <p:cNvCxnSpPr/>
          <p:nvPr/>
        </p:nvCxnSpPr>
        <p:spPr>
          <a:xfrm flipV="1">
            <a:off x="762000" y="826324"/>
            <a:ext cx="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0003154"/>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l" defTabSz="914400" rtl="0" eaLnBrk="1" latinLnBrk="0" hangingPunct="1">
        <a:lnSpc>
          <a:spcPct val="80000"/>
        </a:lnSpc>
        <a:spcBef>
          <a:spcPct val="0"/>
        </a:spcBef>
        <a:buNone/>
        <a:defRPr sz="5000" kern="1200" cap="all" spc="100" baseline="0">
          <a:solidFill>
            <a:schemeClr val="tx1">
              <a:lumMod val="90000"/>
              <a:lumOff val="10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2"/>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2"/>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28.png"/><Relationship Id="rId3" Type="http://schemas.openxmlformats.org/officeDocument/2006/relationships/image" Target="../media/image20.png"/><Relationship Id="rId7" Type="http://schemas.openxmlformats.org/officeDocument/2006/relationships/image" Target="../media/image22.png"/><Relationship Id="rId12" Type="http://schemas.openxmlformats.org/officeDocument/2006/relationships/image" Target="../media/image27.svg"/><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21.png"/><Relationship Id="rId11" Type="http://schemas.openxmlformats.org/officeDocument/2006/relationships/image" Target="../media/image26.png"/><Relationship Id="rId5" Type="http://schemas.openxmlformats.org/officeDocument/2006/relationships/image" Target="../media/image19.wmf"/><Relationship Id="rId15" Type="http://schemas.openxmlformats.org/officeDocument/2006/relationships/image" Target="../media/image30.png"/><Relationship Id="rId10" Type="http://schemas.openxmlformats.org/officeDocument/2006/relationships/image" Target="../media/image25.png"/><Relationship Id="rId4" Type="http://schemas.openxmlformats.org/officeDocument/2006/relationships/oleObject" Target="../embeddings/oleObject1.bin"/><Relationship Id="rId9" Type="http://schemas.openxmlformats.org/officeDocument/2006/relationships/image" Target="../media/image24.svg"/><Relationship Id="rId14" Type="http://schemas.openxmlformats.org/officeDocument/2006/relationships/image" Target="../media/image29.sv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6.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6.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37.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hyperlink" Target="https://www.healthit.gov/sites/default/files/nprm/ONCCuresNPRMImplementation.pdf"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hyperlink" Target="https://www.healthit.gov/sites/default/files/nprm/ONCCuresNPRMImplementation.pdf"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hyperlink" Target="https://www.healthit.gov/sites/default/files/nprm/ONCCuresNPRMImplementation.pdf"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4" name="Rectangle 35">
            <a:extLst>
              <a:ext uri="{FF2B5EF4-FFF2-40B4-BE49-F238E27FC236}">
                <a16:creationId xmlns:a16="http://schemas.microsoft.com/office/drawing/2014/main" id="{4C0648FB-4388-443C-8D4E-4A9FF03360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37">
            <a:extLst>
              <a:ext uri="{FF2B5EF4-FFF2-40B4-BE49-F238E27FC236}">
                <a16:creationId xmlns:a16="http://schemas.microsoft.com/office/drawing/2014/main" id="{4A8D762E-DA8D-419A-BA44-68B93D3D92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720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524EC33B-F784-C545-990D-A95AABDF6F35}"/>
              </a:ext>
            </a:extLst>
          </p:cNvPr>
          <p:cNvSpPr>
            <a:spLocks noGrp="1"/>
          </p:cNvSpPr>
          <p:nvPr>
            <p:ph type="ctrTitle"/>
          </p:nvPr>
        </p:nvSpPr>
        <p:spPr>
          <a:xfrm>
            <a:off x="1286933" y="977048"/>
            <a:ext cx="9618133" cy="2960980"/>
          </a:xfrm>
        </p:spPr>
        <p:txBody>
          <a:bodyPr anchor="b">
            <a:normAutofit/>
          </a:bodyPr>
          <a:lstStyle/>
          <a:p>
            <a:pPr algn="l"/>
            <a:r>
              <a:rPr lang="en-US" sz="6600" b="1" dirty="0">
                <a:solidFill>
                  <a:srgbClr val="FFFFFF"/>
                </a:solidFill>
                <a:latin typeface="Arial" panose="020B0604020202020204" pitchFamily="34" charset="0"/>
                <a:cs typeface="Arial" panose="020B0604020202020204" pitchFamily="34" charset="0"/>
              </a:rPr>
              <a:t>Post Acute care Interoperability Working Group</a:t>
            </a:r>
          </a:p>
        </p:txBody>
      </p:sp>
      <p:sp>
        <p:nvSpPr>
          <p:cNvPr id="3" name="Subtitle 2">
            <a:extLst>
              <a:ext uri="{FF2B5EF4-FFF2-40B4-BE49-F238E27FC236}">
                <a16:creationId xmlns:a16="http://schemas.microsoft.com/office/drawing/2014/main" id="{EBD24E2E-B8FE-4744-A928-8843492227E5}"/>
              </a:ext>
            </a:extLst>
          </p:cNvPr>
          <p:cNvSpPr>
            <a:spLocks noGrp="1"/>
          </p:cNvSpPr>
          <p:nvPr>
            <p:ph type="subTitle" idx="1"/>
          </p:nvPr>
        </p:nvSpPr>
        <p:spPr>
          <a:xfrm>
            <a:off x="1286933" y="4960137"/>
            <a:ext cx="9618133" cy="1333087"/>
          </a:xfrm>
        </p:spPr>
        <p:txBody>
          <a:bodyPr anchor="t">
            <a:normAutofit/>
          </a:bodyPr>
          <a:lstStyle/>
          <a:p>
            <a:r>
              <a:rPr lang="en-US" sz="3200" dirty="0">
                <a:latin typeface="Arial" panose="020B0604020202020204" pitchFamily="34" charset="0"/>
                <a:cs typeface="Arial" panose="020B0604020202020204" pitchFamily="34" charset="0"/>
              </a:rPr>
              <a:t>Kickoff Meeting</a:t>
            </a:r>
          </a:p>
          <a:p>
            <a:r>
              <a:rPr lang="en-US" sz="3200" dirty="0">
                <a:latin typeface="Arial" panose="020B0604020202020204" pitchFamily="34" charset="0"/>
                <a:cs typeface="Arial" panose="020B0604020202020204" pitchFamily="34" charset="0"/>
              </a:rPr>
              <a:t>February 26, 2019</a:t>
            </a:r>
          </a:p>
        </p:txBody>
      </p:sp>
    </p:spTree>
    <p:extLst>
      <p:ext uri="{BB962C8B-B14F-4D97-AF65-F5344CB8AC3E}">
        <p14:creationId xmlns:p14="http://schemas.microsoft.com/office/powerpoint/2010/main" val="555386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9F2E12-9670-4347-80A5-A3D09266F3B9}"/>
              </a:ext>
            </a:extLst>
          </p:cNvPr>
          <p:cNvSpPr>
            <a:spLocks noGrp="1"/>
          </p:cNvSpPr>
          <p:nvPr>
            <p:ph type="title"/>
          </p:nvPr>
        </p:nvSpPr>
        <p:spPr>
          <a:xfrm>
            <a:off x="1024127" y="585216"/>
            <a:ext cx="10209930" cy="1499616"/>
          </a:xfrm>
        </p:spPr>
        <p:txBody>
          <a:bodyPr>
            <a:normAutofit/>
          </a:bodyPr>
          <a:lstStyle/>
          <a:p>
            <a:r>
              <a:rPr lang="en-US" sz="4000" b="1" dirty="0">
                <a:latin typeface="Arial" panose="020B0604020202020204" pitchFamily="34" charset="0"/>
                <a:cs typeface="Arial" panose="020B0604020202020204" pitchFamily="34" charset="0"/>
              </a:rPr>
              <a:t>Landscape Analysis </a:t>
            </a:r>
            <a:r>
              <a:rPr lang="en-US" sz="4000" b="1" dirty="0">
                <a:solidFill>
                  <a:schemeClr val="tx1"/>
                </a:solidFill>
                <a:latin typeface="Arial" panose="020B0604020202020204" pitchFamily="34" charset="0"/>
                <a:cs typeface="Arial" panose="020B0604020202020204" pitchFamily="34" charset="0"/>
              </a:rPr>
              <a:t>findings (1/3)</a:t>
            </a:r>
          </a:p>
        </p:txBody>
      </p:sp>
      <p:pic>
        <p:nvPicPr>
          <p:cNvPr id="5" name="Picture 4" descr="Graphic identifies the number of citations that included common PAC interoperability use cases. &#10;Transition of Care Referrals: 13 Citations&#10;Care Coordination: 12 Citations&#10;Changing Provider/Patient Relationship: 4 Citations&#10;Admission/Discharge Notification: 4 Citations&#10;Provider Engagement: 3 Citations&#10;Exchanging Quality Measures: 2 Citations&#10;Advanced Directives: 2 Citations&#10;Population Health Management: 2 Citations&#10;Clinical Decision Support: 1 Citation">
            <a:extLst>
              <a:ext uri="{FF2B5EF4-FFF2-40B4-BE49-F238E27FC236}">
                <a16:creationId xmlns:a16="http://schemas.microsoft.com/office/drawing/2014/main" id="{94B64B3D-9066-CF43-9D2D-22B9CDDF7A4F}"/>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043363" y="2084832"/>
            <a:ext cx="8105274" cy="4469480"/>
          </a:xfrm>
          <a:prstGeom prst="rect">
            <a:avLst/>
          </a:prstGeom>
          <a:noFill/>
        </p:spPr>
      </p:pic>
    </p:spTree>
    <p:extLst>
      <p:ext uri="{BB962C8B-B14F-4D97-AF65-F5344CB8AC3E}">
        <p14:creationId xmlns:p14="http://schemas.microsoft.com/office/powerpoint/2010/main" val="11220725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aphic identifies the number of citations that included PAC interoperability challenges. &#10;Lack of Incentives: 10 citations&#10;Lack of Standards / Consistent Use of Standards: 9 Citations&#10;Not Understanding Value of Interoperability: 8 Citations&#10;Lack of Formalized Workflows: 7 Citations&#10;Changing Payment Models: 6 Citations&#10;Data Exchange Between EHR Systems is Poor: 5 Citations&#10;Lack of Data Transparency: 5 Citations&#10;Meeting CMS Regulations Diverts Resources: 5 Citations&#10;Staff Turnover in PAC Facilities is High: 4 Citations&#10;Practicing Physicians Not Involved Enough: 3 Citations&#10;Accessibility Problematic for Some Patients: 2 Citations&#10;Use of PAC Facilities is High and Increasing: 2 Citations&#10;Poor Internet Connectivity: 1 Citation&#10;Patient Matching is Difficult, Inaccurate: 1 Citation&#10;Ambulatory Care Data is Not Timely: 1 Citation&#10;Assisted Living Slow to Adopt E H Rs: 1 Citation&#10;No Health I T at Senior Housing: 1 Citation&#10;">
            <a:extLst>
              <a:ext uri="{FF2B5EF4-FFF2-40B4-BE49-F238E27FC236}">
                <a16:creationId xmlns:a16="http://schemas.microsoft.com/office/drawing/2014/main" id="{D39AC863-BA07-8F43-8A8E-34B71A5946BC}"/>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830437" y="2084832"/>
            <a:ext cx="5998931" cy="4607740"/>
          </a:xfrm>
          <a:prstGeom prst="rect">
            <a:avLst/>
          </a:prstGeom>
          <a:noFill/>
        </p:spPr>
      </p:pic>
      <p:sp>
        <p:nvSpPr>
          <p:cNvPr id="7" name="Title 1">
            <a:extLst>
              <a:ext uri="{FF2B5EF4-FFF2-40B4-BE49-F238E27FC236}">
                <a16:creationId xmlns:a16="http://schemas.microsoft.com/office/drawing/2014/main" id="{49B07594-4C4F-44DC-A1C4-757FA9CA7DF4}"/>
              </a:ext>
            </a:extLst>
          </p:cNvPr>
          <p:cNvSpPr>
            <a:spLocks noGrp="1"/>
          </p:cNvSpPr>
          <p:nvPr>
            <p:ph type="title"/>
          </p:nvPr>
        </p:nvSpPr>
        <p:spPr>
          <a:xfrm>
            <a:off x="1024127" y="585216"/>
            <a:ext cx="10195415" cy="1499616"/>
          </a:xfrm>
        </p:spPr>
        <p:txBody>
          <a:bodyPr>
            <a:normAutofit/>
          </a:bodyPr>
          <a:lstStyle/>
          <a:p>
            <a:r>
              <a:rPr lang="en-US" sz="4000" b="1" dirty="0">
                <a:latin typeface="Arial" panose="020B0604020202020204" pitchFamily="34" charset="0"/>
                <a:cs typeface="Arial" panose="020B0604020202020204" pitchFamily="34" charset="0"/>
              </a:rPr>
              <a:t>Landscape Analysis </a:t>
            </a:r>
            <a:r>
              <a:rPr lang="en-US" sz="4000" b="1" dirty="0">
                <a:solidFill>
                  <a:schemeClr val="tx1"/>
                </a:solidFill>
                <a:latin typeface="Arial" panose="020B0604020202020204" pitchFamily="34" charset="0"/>
                <a:cs typeface="Arial" panose="020B0604020202020204" pitchFamily="34" charset="0"/>
              </a:rPr>
              <a:t>findings (2/3)</a:t>
            </a:r>
          </a:p>
        </p:txBody>
      </p:sp>
    </p:spTree>
    <p:extLst>
      <p:ext uri="{BB962C8B-B14F-4D97-AF65-F5344CB8AC3E}">
        <p14:creationId xmlns:p14="http://schemas.microsoft.com/office/powerpoint/2010/main" val="29678654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aphic identifies the number of citations for customer feedback types.&#10;Better interoperability: 6 Citations&#10;Operational Efficiency: 3 Citations&#10;Patient Engagement: 2 Citations&#10;Clinical Decision Support: 2 Citations&#10;HIPAA Protections: 1 Citation&#10;Certification: 1 Citation&#10;Care Plans: 1 Citation&#10;Revenue Tracking: 1 Citation&#10;Claims Generation: 1 Citation&#10;Payment Models: 1 Citation&#10;Regulatory Support: 1 Citation&#10;Patient Matching: 1 Citation">
            <a:extLst>
              <a:ext uri="{FF2B5EF4-FFF2-40B4-BE49-F238E27FC236}">
                <a16:creationId xmlns:a16="http://schemas.microsoft.com/office/drawing/2014/main" id="{24B0D8F7-DCF0-3644-B229-7FCC87CD4DBC}"/>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679700" y="1640331"/>
            <a:ext cx="6705599" cy="4408043"/>
          </a:xfrm>
          <a:prstGeom prst="rect">
            <a:avLst/>
          </a:prstGeom>
          <a:noFill/>
        </p:spPr>
      </p:pic>
      <p:sp>
        <p:nvSpPr>
          <p:cNvPr id="6" name="Title 1">
            <a:extLst>
              <a:ext uri="{FF2B5EF4-FFF2-40B4-BE49-F238E27FC236}">
                <a16:creationId xmlns:a16="http://schemas.microsoft.com/office/drawing/2014/main" id="{83F60AA0-B35C-40B8-826A-0BC94791BBA9}"/>
              </a:ext>
            </a:extLst>
          </p:cNvPr>
          <p:cNvSpPr>
            <a:spLocks noGrp="1"/>
          </p:cNvSpPr>
          <p:nvPr>
            <p:ph type="title"/>
          </p:nvPr>
        </p:nvSpPr>
        <p:spPr>
          <a:xfrm>
            <a:off x="1024127" y="585216"/>
            <a:ext cx="10195415" cy="1499616"/>
          </a:xfrm>
        </p:spPr>
        <p:txBody>
          <a:bodyPr>
            <a:normAutofit/>
          </a:bodyPr>
          <a:lstStyle/>
          <a:p>
            <a:r>
              <a:rPr lang="en-US" sz="4000" b="1" dirty="0">
                <a:latin typeface="Arial" panose="020B0604020202020204" pitchFamily="34" charset="0"/>
                <a:cs typeface="Arial" panose="020B0604020202020204" pitchFamily="34" charset="0"/>
              </a:rPr>
              <a:t>Landscape Analysis </a:t>
            </a:r>
            <a:r>
              <a:rPr lang="en-US" sz="4000" b="1" dirty="0">
                <a:solidFill>
                  <a:schemeClr val="tx1"/>
                </a:solidFill>
                <a:latin typeface="Arial" panose="020B0604020202020204" pitchFamily="34" charset="0"/>
                <a:cs typeface="Arial" panose="020B0604020202020204" pitchFamily="34" charset="0"/>
              </a:rPr>
              <a:t>findings (3/3)</a:t>
            </a:r>
          </a:p>
        </p:txBody>
      </p:sp>
      <p:sp>
        <p:nvSpPr>
          <p:cNvPr id="2" name="TextBox 1">
            <a:extLst>
              <a:ext uri="{FF2B5EF4-FFF2-40B4-BE49-F238E27FC236}">
                <a16:creationId xmlns:a16="http://schemas.microsoft.com/office/drawing/2014/main" id="{C7CAFA2C-178C-4E9E-B064-2B7934FD745C}"/>
              </a:ext>
            </a:extLst>
          </p:cNvPr>
          <p:cNvSpPr txBox="1"/>
          <p:nvPr/>
        </p:nvSpPr>
        <p:spPr>
          <a:xfrm>
            <a:off x="6934200" y="1715500"/>
            <a:ext cx="406400" cy="369332"/>
          </a:xfrm>
          <a:prstGeom prst="rect">
            <a:avLst/>
          </a:prstGeom>
          <a:noFill/>
        </p:spPr>
        <p:txBody>
          <a:bodyPr wrap="square" rtlCol="0">
            <a:spAutoFit/>
          </a:bodyPr>
          <a:lstStyle/>
          <a:p>
            <a:r>
              <a:rPr lang="en-US" dirty="0">
                <a:solidFill>
                  <a:srgbClr val="FF0000"/>
                </a:solidFill>
              </a:rPr>
              <a:t>*</a:t>
            </a:r>
          </a:p>
        </p:txBody>
      </p:sp>
      <p:sp>
        <p:nvSpPr>
          <p:cNvPr id="5" name="TextBox 4">
            <a:extLst>
              <a:ext uri="{FF2B5EF4-FFF2-40B4-BE49-F238E27FC236}">
                <a16:creationId xmlns:a16="http://schemas.microsoft.com/office/drawing/2014/main" id="{352FFC8C-1347-49BB-820D-ED91DBE13A84}"/>
              </a:ext>
            </a:extLst>
          </p:cNvPr>
          <p:cNvSpPr txBox="1"/>
          <p:nvPr/>
        </p:nvSpPr>
        <p:spPr>
          <a:xfrm>
            <a:off x="914400" y="6265154"/>
            <a:ext cx="10363200" cy="369332"/>
          </a:xfrm>
          <a:prstGeom prst="rect">
            <a:avLst/>
          </a:prstGeom>
          <a:noFill/>
        </p:spPr>
        <p:txBody>
          <a:bodyPr wrap="square" rtlCol="0">
            <a:spAutoFit/>
          </a:bodyPr>
          <a:lstStyle/>
          <a:p>
            <a:r>
              <a:rPr lang="en-US" dirty="0">
                <a:solidFill>
                  <a:srgbClr val="FF0000"/>
                </a:solidFill>
              </a:rPr>
              <a:t>*</a:t>
            </a:r>
            <a:r>
              <a:rPr lang="en-US" dirty="0"/>
              <a:t>This information was collected from vendors who described their customer feedback</a:t>
            </a:r>
          </a:p>
        </p:txBody>
      </p:sp>
    </p:spTree>
    <p:extLst>
      <p:ext uri="{BB962C8B-B14F-4D97-AF65-F5344CB8AC3E}">
        <p14:creationId xmlns:p14="http://schemas.microsoft.com/office/powerpoint/2010/main" val="22542160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6066818" cy="1499616"/>
          </a:xfrm>
        </p:spPr>
        <p:txBody>
          <a:bodyPr>
            <a:normAutofit/>
          </a:bodyPr>
          <a:lstStyle/>
          <a:p>
            <a:r>
              <a:rPr lang="en-US" sz="4000" b="1" dirty="0">
                <a:latin typeface="Arial" panose="020B0604020202020204" pitchFamily="34" charset="0"/>
                <a:cs typeface="Arial" panose="020B0604020202020204" pitchFamily="34" charset="0"/>
              </a:rPr>
              <a:t>The Time is Now!</a:t>
            </a:r>
          </a:p>
        </p:txBody>
      </p:sp>
      <p:sp>
        <p:nvSpPr>
          <p:cNvPr id="3" name="Content Placeholder 2"/>
          <p:cNvSpPr>
            <a:spLocks noGrp="1"/>
          </p:cNvSpPr>
          <p:nvPr>
            <p:ph idx="1"/>
          </p:nvPr>
        </p:nvSpPr>
        <p:spPr>
          <a:xfrm>
            <a:off x="996696" y="1905000"/>
            <a:ext cx="6528138" cy="4404360"/>
          </a:xfrm>
        </p:spPr>
        <p:txBody>
          <a:bodyPr>
            <a:normAutofit/>
          </a:bodyPr>
          <a:lstStyle/>
          <a:p>
            <a:pPr>
              <a:spcBef>
                <a:spcPts val="2400"/>
              </a:spcBef>
              <a:buFont typeface="Wingdings" panose="05000000000000000000" pitchFamily="2" charset="2"/>
              <a:buChar char="§"/>
            </a:pPr>
            <a:r>
              <a:rPr lang="en-US" dirty="0">
                <a:solidFill>
                  <a:srgbClr val="FF0000"/>
                </a:solidFill>
                <a:latin typeface="Arial" panose="020B0604020202020204" pitchFamily="34" charset="0"/>
                <a:cs typeface="Arial" panose="020B0604020202020204" pitchFamily="34" charset="0"/>
              </a:rPr>
              <a:t> </a:t>
            </a:r>
            <a:r>
              <a:rPr lang="en-US" sz="2400" dirty="0">
                <a:latin typeface="Arial" panose="020B0604020202020204" pitchFamily="34" charset="0"/>
                <a:cs typeface="Arial" panose="020B0604020202020204" pitchFamily="34" charset="0"/>
              </a:rPr>
              <a:t>Multiple efforts are underway to define FHIR Implementation Guides</a:t>
            </a:r>
          </a:p>
          <a:p>
            <a:pPr>
              <a:spcBef>
                <a:spcPts val="2400"/>
              </a:spcBef>
              <a:buFont typeface="Wingdings" panose="05000000000000000000" pitchFamily="2" charset="2"/>
              <a:buChar char="§"/>
            </a:pPr>
            <a:r>
              <a:rPr lang="en-US" sz="2400" dirty="0">
                <a:latin typeface="Arial" panose="020B0604020202020204" pitchFamily="34" charset="0"/>
                <a:cs typeface="Arial" panose="020B0604020202020204" pitchFamily="34" charset="0"/>
              </a:rPr>
              <a:t> PAC</a:t>
            </a:r>
            <a:r>
              <a:rPr lang="en-US" sz="2400" dirty="0">
                <a:solidFill>
                  <a:srgbClr val="FF0000"/>
                </a:solidFill>
                <a:latin typeface="Arial" panose="020B0604020202020204" pitchFamily="34" charset="0"/>
                <a:cs typeface="Arial" panose="020B0604020202020204" pitchFamily="34" charset="0"/>
              </a:rPr>
              <a:t> </a:t>
            </a:r>
            <a:r>
              <a:rPr lang="en-US" sz="2400" dirty="0">
                <a:latin typeface="Arial" panose="020B0604020202020204" pitchFamily="34" charset="0"/>
                <a:cs typeface="Arial" panose="020B0604020202020204" pitchFamily="34" charset="0"/>
              </a:rPr>
              <a:t>is an integral part of the health care spectrum and affects 45% of patients after hospitalization</a:t>
            </a:r>
          </a:p>
          <a:p>
            <a:pPr>
              <a:spcBef>
                <a:spcPts val="2400"/>
              </a:spcBef>
              <a:buFont typeface="Wingdings" panose="05000000000000000000" pitchFamily="2" charset="2"/>
              <a:buChar char="§"/>
            </a:pPr>
            <a:r>
              <a:rPr lang="en-US" sz="2400" dirty="0">
                <a:solidFill>
                  <a:srgbClr val="FF0000"/>
                </a:solidFill>
                <a:latin typeface="Arial" panose="020B0604020202020204" pitchFamily="34" charset="0"/>
                <a:cs typeface="Arial" panose="020B0604020202020204" pitchFamily="34" charset="0"/>
              </a:rPr>
              <a:t> </a:t>
            </a:r>
            <a:r>
              <a:rPr lang="en-US" sz="2400" dirty="0">
                <a:latin typeface="Arial" panose="020B0604020202020204" pitchFamily="34" charset="0"/>
                <a:cs typeface="Arial" panose="020B0604020202020204" pitchFamily="34" charset="0"/>
              </a:rPr>
              <a:t>Need to ensure PAC needs are addressed</a:t>
            </a:r>
            <a:r>
              <a:rPr lang="en-US" sz="2400" dirty="0">
                <a:solidFill>
                  <a:srgbClr val="FF0000"/>
                </a:solidFill>
                <a:latin typeface="Arial" panose="020B0604020202020204" pitchFamily="34" charset="0"/>
                <a:cs typeface="Arial" panose="020B0604020202020204" pitchFamily="34" charset="0"/>
              </a:rPr>
              <a:t> </a:t>
            </a:r>
            <a:r>
              <a:rPr lang="en-US" sz="2400" dirty="0">
                <a:latin typeface="Arial" panose="020B0604020202020204" pitchFamily="34" charset="0"/>
                <a:cs typeface="Arial" panose="020B0604020202020204" pitchFamily="34" charset="0"/>
              </a:rPr>
              <a:t>as HIT interoperability standards evolve</a:t>
            </a:r>
          </a:p>
          <a:p>
            <a:pPr>
              <a:spcBef>
                <a:spcPts val="2400"/>
              </a:spcBef>
              <a:buFont typeface="Wingdings" panose="05000000000000000000" pitchFamily="2" charset="2"/>
              <a:buChar char="§"/>
            </a:pPr>
            <a:r>
              <a:rPr lang="en-US" sz="2400" dirty="0">
                <a:latin typeface="Arial" panose="020B0604020202020204" pitchFamily="34" charset="0"/>
                <a:cs typeface="Arial" panose="020B0604020202020204" pitchFamily="34" charset="0"/>
              </a:rPr>
              <a:t> Need to remain coordinated to prevent</a:t>
            </a:r>
            <a:r>
              <a:rPr lang="en-US" sz="2400" dirty="0">
                <a:solidFill>
                  <a:srgbClr val="FF0000"/>
                </a:solidFill>
                <a:latin typeface="Arial" panose="020B0604020202020204" pitchFamily="34" charset="0"/>
                <a:cs typeface="Arial" panose="020B0604020202020204" pitchFamily="34" charset="0"/>
              </a:rPr>
              <a:t> </a:t>
            </a:r>
            <a:r>
              <a:rPr lang="en-US" sz="2400" dirty="0">
                <a:latin typeface="Arial" panose="020B0604020202020204" pitchFamily="34" charset="0"/>
                <a:cs typeface="Arial" panose="020B0604020202020204" pitchFamily="34" charset="0"/>
              </a:rPr>
              <a:t>FHIR silos</a:t>
            </a:r>
          </a:p>
        </p:txBody>
      </p:sp>
      <p:pic>
        <p:nvPicPr>
          <p:cNvPr id="5" name="Picture 4"/>
          <p:cNvPicPr>
            <a:picLocks noChangeAspect="1"/>
          </p:cNvPicPr>
          <p:nvPr/>
        </p:nvPicPr>
        <p:blipFill rotWithShape="1">
          <a:blip r:embed="rId2">
            <a:alphaModFix amt="24000"/>
          </a:blip>
          <a:srcRect l="30703" r="31241"/>
          <a:stretch/>
        </p:blipFill>
        <p:spPr>
          <a:xfrm>
            <a:off x="7552266" y="10"/>
            <a:ext cx="4639733" cy="6857990"/>
          </a:xfrm>
          <a:prstGeom prst="rect">
            <a:avLst/>
          </a:prstGeom>
        </p:spPr>
      </p:pic>
      <p:sp>
        <p:nvSpPr>
          <p:cNvPr id="4" name="Slide Number Placeholder 3"/>
          <p:cNvSpPr>
            <a:spLocks noGrp="1"/>
          </p:cNvSpPr>
          <p:nvPr>
            <p:ph type="sldNum" sz="quarter" idx="12"/>
          </p:nvPr>
        </p:nvSpPr>
        <p:spPr>
          <a:xfrm>
            <a:off x="10837334" y="6470704"/>
            <a:ext cx="973666" cy="274320"/>
          </a:xfrm>
        </p:spPr>
        <p:txBody>
          <a:bodyPr>
            <a:normAutofit/>
          </a:bodyPr>
          <a:lstStyle/>
          <a:p>
            <a:pPr>
              <a:spcAft>
                <a:spcPts val="600"/>
              </a:spcAft>
            </a:pPr>
            <a:fld id="{295008BC-DA31-4D19-837B-EFA4386B05F5}" type="slidenum">
              <a:rPr lang="en-US">
                <a:solidFill>
                  <a:srgbClr val="FFFFFF"/>
                </a:solidFill>
              </a:rPr>
              <a:pPr>
                <a:spcAft>
                  <a:spcPts val="600"/>
                </a:spcAft>
              </a:pPr>
              <a:t>13</a:t>
            </a:fld>
            <a:endParaRPr lang="en-US">
              <a:solidFill>
                <a:srgbClr val="FFFFFF"/>
              </a:solidFill>
            </a:endParaRPr>
          </a:p>
        </p:txBody>
      </p:sp>
      <p:sp>
        <p:nvSpPr>
          <p:cNvPr id="6" name="TextBox 5">
            <a:extLst>
              <a:ext uri="{FF2B5EF4-FFF2-40B4-BE49-F238E27FC236}">
                <a16:creationId xmlns:a16="http://schemas.microsoft.com/office/drawing/2014/main" id="{3D59C7DF-F576-B94A-A3A2-27BB88A9FFE4}"/>
              </a:ext>
            </a:extLst>
          </p:cNvPr>
          <p:cNvSpPr txBox="1"/>
          <p:nvPr/>
        </p:nvSpPr>
        <p:spPr>
          <a:xfrm>
            <a:off x="1024128" y="6470704"/>
            <a:ext cx="9653704" cy="276999"/>
          </a:xfrm>
          <a:prstGeom prst="rect">
            <a:avLst/>
          </a:prstGeom>
          <a:noFill/>
        </p:spPr>
        <p:txBody>
          <a:bodyPr wrap="square" rtlCol="0">
            <a:spAutoFit/>
          </a:bodyPr>
          <a:lstStyle/>
          <a:p>
            <a:r>
              <a:rPr lang="en-US" sz="1200" dirty="0">
                <a:latin typeface="Arial Narrow" panose="020B0604020202020204" pitchFamily="34" charset="0"/>
                <a:cs typeface="Arial Narrow" panose="020B0604020202020204" pitchFamily="34" charset="0"/>
              </a:rPr>
              <a:t>Source: RTI International analysis of 2014 Medicare claims under contract with the Assistant Secretary for Planning and Evaluation, August 2018 (aea0315).</a:t>
            </a:r>
          </a:p>
        </p:txBody>
      </p:sp>
    </p:spTree>
    <p:extLst>
      <p:ext uri="{BB962C8B-B14F-4D97-AF65-F5344CB8AC3E}">
        <p14:creationId xmlns:p14="http://schemas.microsoft.com/office/powerpoint/2010/main" val="32138597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C695245-44E3-4A14-900A-D06036644A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481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DAF1E30-F475-BC44-BD9B-04E3A7CDA36A}"/>
              </a:ext>
            </a:extLst>
          </p:cNvPr>
          <p:cNvSpPr>
            <a:spLocks noGrp="1"/>
          </p:cNvSpPr>
          <p:nvPr>
            <p:ph type="title"/>
          </p:nvPr>
        </p:nvSpPr>
        <p:spPr>
          <a:xfrm>
            <a:off x="643468" y="643467"/>
            <a:ext cx="3415612" cy="5571066"/>
          </a:xfrm>
        </p:spPr>
        <p:txBody>
          <a:bodyPr>
            <a:normAutofit/>
          </a:bodyPr>
          <a:lstStyle/>
          <a:p>
            <a:r>
              <a:rPr lang="en-US" sz="4300" b="1" dirty="0">
                <a:solidFill>
                  <a:srgbClr val="FFFFFF"/>
                </a:solidFill>
                <a:latin typeface="Arial" panose="020B0604020202020204" pitchFamily="34" charset="0"/>
                <a:cs typeface="Arial" panose="020B0604020202020204" pitchFamily="34" charset="0"/>
              </a:rPr>
              <a:t>Priorities</a:t>
            </a:r>
            <a:endParaRPr lang="en-US" sz="4300" b="1" dirty="0">
              <a:solidFill>
                <a:srgbClr val="FF0000"/>
              </a:solidFill>
              <a:latin typeface="Arial" panose="020B0604020202020204" pitchFamily="34" charset="0"/>
              <a:cs typeface="Arial" panose="020B0604020202020204" pitchFamily="34" charset="0"/>
            </a:endParaRPr>
          </a:p>
        </p:txBody>
      </p:sp>
      <p:graphicFrame>
        <p:nvGraphicFramePr>
          <p:cNvPr id="5" name="Content Placeholder 2">
            <a:extLst>
              <a:ext uri="{FF2B5EF4-FFF2-40B4-BE49-F238E27FC236}">
                <a16:creationId xmlns:a16="http://schemas.microsoft.com/office/drawing/2014/main" id="{698D6DD7-808A-4758-A865-4F6C13232472}"/>
              </a:ext>
            </a:extLst>
          </p:cNvPr>
          <p:cNvGraphicFramePr>
            <a:graphicFrameLocks noGrp="1"/>
          </p:cNvGraphicFramePr>
          <p:nvPr>
            <p:ph idx="1"/>
            <p:extLst>
              <p:ext uri="{D42A27DB-BD31-4B8C-83A1-F6EECF244321}">
                <p14:modId xmlns:p14="http://schemas.microsoft.com/office/powerpoint/2010/main" val="2875867322"/>
              </p:ext>
            </p:extLst>
          </p:nvPr>
        </p:nvGraphicFramePr>
        <p:xfrm>
          <a:off x="5603875" y="954088"/>
          <a:ext cx="5641975" cy="49212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922172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DE04F-B046-6940-B176-18BA8C74D032}"/>
              </a:ext>
            </a:extLst>
          </p:cNvPr>
          <p:cNvSpPr>
            <a:spLocks noGrp="1"/>
          </p:cNvSpPr>
          <p:nvPr>
            <p:ph type="title"/>
          </p:nvPr>
        </p:nvSpPr>
        <p:spPr>
          <a:xfrm>
            <a:off x="1024128" y="585216"/>
            <a:ext cx="8018272" cy="1499616"/>
          </a:xfrm>
        </p:spPr>
        <p:txBody>
          <a:bodyPr>
            <a:normAutofit/>
          </a:bodyPr>
          <a:lstStyle/>
          <a:p>
            <a:r>
              <a:rPr lang="en-US" sz="4000" b="1" dirty="0">
                <a:solidFill>
                  <a:schemeClr val="tx1"/>
                </a:solidFill>
                <a:latin typeface="Arial" panose="020B0604020202020204" pitchFamily="34" charset="0"/>
                <a:cs typeface="Arial" panose="020B0604020202020204" pitchFamily="34" charset="0"/>
              </a:rPr>
              <a:t>ANTICIPATED</a:t>
            </a:r>
            <a:r>
              <a:rPr lang="en-US" sz="4000" b="1" dirty="0">
                <a:latin typeface="Arial" panose="020B0604020202020204" pitchFamily="34" charset="0"/>
                <a:cs typeface="Arial" panose="020B0604020202020204" pitchFamily="34" charset="0"/>
              </a:rPr>
              <a:t> Challenges</a:t>
            </a:r>
          </a:p>
        </p:txBody>
      </p:sp>
      <p:sp>
        <p:nvSpPr>
          <p:cNvPr id="3" name="Content Placeholder 2">
            <a:extLst>
              <a:ext uri="{FF2B5EF4-FFF2-40B4-BE49-F238E27FC236}">
                <a16:creationId xmlns:a16="http://schemas.microsoft.com/office/drawing/2014/main" id="{D1384394-FC4C-5646-AB83-82189B07685A}"/>
              </a:ext>
            </a:extLst>
          </p:cNvPr>
          <p:cNvSpPr>
            <a:spLocks noGrp="1"/>
          </p:cNvSpPr>
          <p:nvPr>
            <p:ph idx="1"/>
          </p:nvPr>
        </p:nvSpPr>
        <p:spPr>
          <a:xfrm>
            <a:off x="1024128" y="2286000"/>
            <a:ext cx="8018271" cy="4023360"/>
          </a:xfrm>
        </p:spPr>
        <p:txBody>
          <a:bodyPr>
            <a:normAutofit/>
          </a:bodyPr>
          <a:lstStyle/>
          <a:p>
            <a:pPr>
              <a:spcBef>
                <a:spcPts val="2400"/>
              </a:spcBef>
              <a:buFont typeface="Wingdings" panose="05000000000000000000" pitchFamily="2" charset="2"/>
              <a:buChar char="§"/>
            </a:pPr>
            <a:r>
              <a:rPr lang="en-US" sz="2800" dirty="0">
                <a:latin typeface="Arial" panose="020B0604020202020204" pitchFamily="34" charset="0"/>
                <a:cs typeface="Arial" panose="020B0604020202020204" pitchFamily="34" charset="0"/>
              </a:rPr>
              <a:t> “Speed of consensus”</a:t>
            </a:r>
            <a:endParaRPr lang="en-US" sz="2800" dirty="0">
              <a:solidFill>
                <a:srgbClr val="FF0000"/>
              </a:solidFill>
              <a:latin typeface="Arial" panose="020B0604020202020204" pitchFamily="34" charset="0"/>
              <a:cs typeface="Arial" panose="020B0604020202020204" pitchFamily="34" charset="0"/>
            </a:endParaRPr>
          </a:p>
          <a:p>
            <a:pPr>
              <a:spcBef>
                <a:spcPts val="2400"/>
              </a:spcBef>
              <a:buFont typeface="Wingdings" panose="05000000000000000000" pitchFamily="2" charset="2"/>
              <a:buChar char="§"/>
            </a:pPr>
            <a:r>
              <a:rPr lang="en-US" sz="2800" dirty="0">
                <a:latin typeface="Arial" panose="020B0604020202020204" pitchFamily="34" charset="0"/>
                <a:cs typeface="Arial" panose="020B0604020202020204" pitchFamily="34" charset="0"/>
              </a:rPr>
              <a:t> Resolving incompatibilities with existing FHIR Implementation Guides, specifically negotiating inclusion of missing items needed to enable reuse for PAC</a:t>
            </a:r>
          </a:p>
          <a:p>
            <a:endParaRPr lang="en-US" dirty="0"/>
          </a:p>
          <a:p>
            <a:pPr marL="0" indent="0">
              <a:buNone/>
            </a:pPr>
            <a:endParaRPr lang="en-US"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445131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FD12A5BA-B063-4B33-AB08-86CF7D23F6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45720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41" name="Straight Connector 40">
            <a:extLst>
              <a:ext uri="{FF2B5EF4-FFF2-40B4-BE49-F238E27FC236}">
                <a16:creationId xmlns:a16="http://schemas.microsoft.com/office/drawing/2014/main" id="{07DFAF29-6BD8-4A93-A292-D6A8C6EFB5D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2" y="5264106"/>
            <a:ext cx="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F3BB34A6-31BD-4BBB-A8C8-C3E81A71F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274"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4EC33B-F784-C545-990D-A95AABDF6F35}"/>
              </a:ext>
            </a:extLst>
          </p:cNvPr>
          <p:cNvSpPr>
            <a:spLocks noGrp="1"/>
          </p:cNvSpPr>
          <p:nvPr>
            <p:ph type="title"/>
          </p:nvPr>
        </p:nvSpPr>
        <p:spPr>
          <a:xfrm>
            <a:off x="5258134" y="640080"/>
            <a:ext cx="6293689" cy="3652405"/>
          </a:xfrm>
        </p:spPr>
        <p:txBody>
          <a:bodyPr vert="horz" lIns="91440" tIns="45720" rIns="91440" bIns="45720" rtlCol="0" anchor="b">
            <a:normAutofit/>
          </a:bodyPr>
          <a:lstStyle/>
          <a:p>
            <a:pPr algn="l"/>
            <a:r>
              <a:rPr lang="en-US" sz="4400" b="1" dirty="0">
                <a:solidFill>
                  <a:schemeClr val="tx1">
                    <a:lumMod val="85000"/>
                    <a:lumOff val="15000"/>
                  </a:schemeClr>
                </a:solidFill>
                <a:latin typeface="Arial" panose="020B0604020202020204" pitchFamily="34" charset="0"/>
                <a:cs typeface="Arial" panose="020B0604020202020204" pitchFamily="34" charset="0"/>
              </a:rPr>
              <a:t>“WHAT” the PAC Interoperability Working Group should be </a:t>
            </a:r>
            <a:endParaRPr lang="en-US" sz="4400" dirty="0">
              <a:solidFill>
                <a:schemeClr val="tx1">
                  <a:lumMod val="85000"/>
                  <a:lumOff val="15000"/>
                </a:schemeClr>
              </a:solidFill>
              <a:latin typeface="Arial" panose="020B0604020202020204" pitchFamily="34" charset="0"/>
              <a:cs typeface="Arial" panose="020B0604020202020204" pitchFamily="34" charset="0"/>
            </a:endParaRPr>
          </a:p>
        </p:txBody>
      </p:sp>
      <p:sp>
        <p:nvSpPr>
          <p:cNvPr id="6" name="Text Placeholder 5">
            <a:extLst>
              <a:ext uri="{FF2B5EF4-FFF2-40B4-BE49-F238E27FC236}">
                <a16:creationId xmlns:a16="http://schemas.microsoft.com/office/drawing/2014/main" id="{4D4C58EA-010D-4EF1-84E7-E7BB6924EE12}"/>
              </a:ext>
            </a:extLst>
          </p:cNvPr>
          <p:cNvSpPr>
            <a:spLocks noGrp="1"/>
          </p:cNvSpPr>
          <p:nvPr>
            <p:ph type="body" idx="1"/>
          </p:nvPr>
        </p:nvSpPr>
        <p:spPr>
          <a:xfrm>
            <a:off x="5271524" y="4460708"/>
            <a:ext cx="6710926" cy="1753175"/>
          </a:xfrm>
        </p:spPr>
        <p:txBody>
          <a:bodyPr vert="horz" lIns="91440" tIns="45720" rIns="91440" bIns="45720" rtlCol="0" anchor="t">
            <a:normAutofit/>
          </a:bodyPr>
          <a:lstStyle/>
          <a:p>
            <a:pPr marL="285750" indent="-285750">
              <a:buFont typeface="Arial" panose="020B0604020202020204" pitchFamily="34" charset="0"/>
              <a:buChar char="•"/>
            </a:pPr>
            <a:r>
              <a:rPr lang="en-US" sz="1600" dirty="0">
                <a:solidFill>
                  <a:schemeClr val="tx1">
                    <a:lumMod val="85000"/>
                    <a:lumOff val="15000"/>
                  </a:schemeClr>
                </a:solidFill>
                <a:latin typeface="Arial" panose="020B0604020202020204" pitchFamily="34" charset="0"/>
                <a:cs typeface="Arial" panose="020B0604020202020204" pitchFamily="34" charset="0"/>
              </a:rPr>
              <a:t>Development/Refinement of Guiding Principles, Goals, and Practices</a:t>
            </a:r>
          </a:p>
          <a:p>
            <a:pPr marL="285750" indent="-285750">
              <a:buFont typeface="Arial" panose="020B0604020202020204" pitchFamily="34" charset="0"/>
              <a:buChar char="•"/>
            </a:pPr>
            <a:r>
              <a:rPr lang="en-US" sz="1600" dirty="0">
                <a:solidFill>
                  <a:schemeClr val="tx1"/>
                </a:solidFill>
                <a:latin typeface="Arial" panose="020B0604020202020204" pitchFamily="34" charset="0"/>
                <a:cs typeface="Arial" panose="020B0604020202020204" pitchFamily="34" charset="0"/>
              </a:rPr>
              <a:t>Definition of </a:t>
            </a:r>
            <a:r>
              <a:rPr lang="en-US" sz="1600" dirty="0">
                <a:solidFill>
                  <a:schemeClr val="tx1">
                    <a:lumMod val="85000"/>
                    <a:lumOff val="15000"/>
                  </a:schemeClr>
                </a:solidFill>
                <a:latin typeface="Arial" panose="020B0604020202020204" pitchFamily="34" charset="0"/>
                <a:cs typeface="Arial" panose="020B0604020202020204" pitchFamily="34" charset="0"/>
              </a:rPr>
              <a:t>success </a:t>
            </a:r>
          </a:p>
          <a:p>
            <a:endParaRPr lang="en-US" sz="1600" dirty="0">
              <a:solidFill>
                <a:schemeClr val="tx1">
                  <a:lumMod val="85000"/>
                  <a:lumOff val="15000"/>
                </a:schemeClr>
              </a:solidFill>
            </a:endParaRPr>
          </a:p>
        </p:txBody>
      </p:sp>
      <p:pic>
        <p:nvPicPr>
          <p:cNvPr id="23" name="Graphic 22" descr="Checklist">
            <a:extLst>
              <a:ext uri="{FF2B5EF4-FFF2-40B4-BE49-F238E27FC236}">
                <a16:creationId xmlns:a16="http://schemas.microsoft.com/office/drawing/2014/main" id="{7F520FB7-C2E2-4576-9F81-9C932AF88AB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33999" y="1422615"/>
            <a:ext cx="3993942" cy="3993942"/>
          </a:xfrm>
          <a:prstGeom prst="rect">
            <a:avLst/>
          </a:prstGeom>
        </p:spPr>
      </p:pic>
      <p:cxnSp>
        <p:nvCxnSpPr>
          <p:cNvPr id="45" name="Straight Connector 44">
            <a:extLst>
              <a:ext uri="{FF2B5EF4-FFF2-40B4-BE49-F238E27FC236}">
                <a16:creationId xmlns:a16="http://schemas.microsoft.com/office/drawing/2014/main" id="{6FF4E9B4-BE85-45F4-8672-47D51F1401B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309640" y="4388141"/>
            <a:ext cx="5852160"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0422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D7633C7F-F390-4423-BED1-838BC8FE577D}"/>
              </a:ext>
            </a:extLst>
          </p:cNvPr>
          <p:cNvSpPr/>
          <p:nvPr/>
        </p:nvSpPr>
        <p:spPr>
          <a:xfrm>
            <a:off x="8166684" y="1801082"/>
            <a:ext cx="3343300" cy="3452262"/>
          </a:xfrm>
          <a:prstGeom prst="roundRect">
            <a:avLst>
              <a:gd name="adj" fmla="val 8232"/>
            </a:avLst>
          </a:prstGeom>
          <a:solidFill>
            <a:schemeClr val="accent2">
              <a:lumMod val="20000"/>
              <a:lumOff val="80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8" name="Rectangle: Rounded Corners 7">
            <a:extLst>
              <a:ext uri="{FF2B5EF4-FFF2-40B4-BE49-F238E27FC236}">
                <a16:creationId xmlns:a16="http://schemas.microsoft.com/office/drawing/2014/main" id="{FA5EF58F-1B84-4920-8F31-0217808C2034}"/>
              </a:ext>
            </a:extLst>
          </p:cNvPr>
          <p:cNvSpPr/>
          <p:nvPr/>
        </p:nvSpPr>
        <p:spPr>
          <a:xfrm>
            <a:off x="726491" y="1801080"/>
            <a:ext cx="3618434" cy="3452263"/>
          </a:xfrm>
          <a:prstGeom prst="roundRect">
            <a:avLst>
              <a:gd name="adj" fmla="val 7703"/>
            </a:avLst>
          </a:prstGeom>
          <a:solidFill>
            <a:schemeClr val="accent2">
              <a:lumMod val="20000"/>
              <a:lumOff val="80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grpSp>
        <p:nvGrpSpPr>
          <p:cNvPr id="9" name="Group 8">
            <a:extLst>
              <a:ext uri="{FF2B5EF4-FFF2-40B4-BE49-F238E27FC236}">
                <a16:creationId xmlns:a16="http://schemas.microsoft.com/office/drawing/2014/main" id="{F8B7FB93-FFE5-4B21-8D52-8F0062C98E93}"/>
              </a:ext>
            </a:extLst>
          </p:cNvPr>
          <p:cNvGrpSpPr/>
          <p:nvPr/>
        </p:nvGrpSpPr>
        <p:grpSpPr>
          <a:xfrm>
            <a:off x="834055" y="1996368"/>
            <a:ext cx="3347456" cy="2572165"/>
            <a:chOff x="2064409" y="2767326"/>
            <a:chExt cx="2856078" cy="2568484"/>
          </a:xfrm>
        </p:grpSpPr>
        <p:grpSp>
          <p:nvGrpSpPr>
            <p:cNvPr id="10" name="Group 9">
              <a:extLst>
                <a:ext uri="{FF2B5EF4-FFF2-40B4-BE49-F238E27FC236}">
                  <a16:creationId xmlns:a16="http://schemas.microsoft.com/office/drawing/2014/main" id="{D0B5232D-081B-427F-A112-8F7FDD78F7DD}"/>
                </a:ext>
              </a:extLst>
            </p:cNvPr>
            <p:cNvGrpSpPr/>
            <p:nvPr/>
          </p:nvGrpSpPr>
          <p:grpSpPr>
            <a:xfrm>
              <a:off x="2064409" y="2821978"/>
              <a:ext cx="2856078" cy="1110561"/>
              <a:chOff x="5316743" y="3040924"/>
              <a:chExt cx="2856078" cy="1110561"/>
            </a:xfrm>
          </p:grpSpPr>
          <p:pic>
            <p:nvPicPr>
              <p:cNvPr id="13" name="Picture 12">
                <a:extLst>
                  <a:ext uri="{FF2B5EF4-FFF2-40B4-BE49-F238E27FC236}">
                    <a16:creationId xmlns:a16="http://schemas.microsoft.com/office/drawing/2014/main" id="{8ECB0D32-EB16-4816-A7C1-BAA4C08EA496}"/>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7246"/>
              <a:stretch/>
            </p:blipFill>
            <p:spPr>
              <a:xfrm>
                <a:off x="5940133" y="3040924"/>
                <a:ext cx="1431636" cy="735072"/>
              </a:xfrm>
              <a:prstGeom prst="rect">
                <a:avLst/>
              </a:prstGeom>
            </p:spPr>
          </p:pic>
          <p:graphicFrame>
            <p:nvGraphicFramePr>
              <p:cNvPr id="14" name="Object 13">
                <a:extLst>
                  <a:ext uri="{FF2B5EF4-FFF2-40B4-BE49-F238E27FC236}">
                    <a16:creationId xmlns:a16="http://schemas.microsoft.com/office/drawing/2014/main" id="{C83AACB5-888E-4ABE-9CF8-613F90B324A6}"/>
                  </a:ext>
                </a:extLst>
              </p:cNvPr>
              <p:cNvGraphicFramePr>
                <a:graphicFrameLocks noChangeAspect="1"/>
              </p:cNvGraphicFramePr>
              <p:nvPr>
                <p:extLst/>
              </p:nvPr>
            </p:nvGraphicFramePr>
            <p:xfrm>
              <a:off x="5958604" y="3784788"/>
              <a:ext cx="2214217" cy="366697"/>
            </p:xfrm>
            <a:graphic>
              <a:graphicData uri="http://schemas.openxmlformats.org/presentationml/2006/ole">
                <mc:AlternateContent xmlns:mc="http://schemas.openxmlformats.org/markup-compatibility/2006">
                  <mc:Choice xmlns:v="urn:schemas-microsoft-com:vml" Requires="v">
                    <p:oleObj spid="_x0000_s1028" r:id="rId4" imgW="3758400" imgH="622080" progId="">
                      <p:embed/>
                    </p:oleObj>
                  </mc:Choice>
                  <mc:Fallback>
                    <p:oleObj r:id="rId4" imgW="3758400" imgH="622080" progId="">
                      <p:embed/>
                      <p:pic>
                        <p:nvPicPr>
                          <p:cNvPr id="14" name="Object 13">
                            <a:extLst>
                              <a:ext uri="{FF2B5EF4-FFF2-40B4-BE49-F238E27FC236}">
                                <a16:creationId xmlns:a16="http://schemas.microsoft.com/office/drawing/2014/main" id="{C83AACB5-888E-4ABE-9CF8-613F90B324A6}"/>
                              </a:ext>
                            </a:extLst>
                          </p:cNvPr>
                          <p:cNvPicPr/>
                          <p:nvPr/>
                        </p:nvPicPr>
                        <p:blipFill>
                          <a:blip r:embed="rId5"/>
                          <a:stretch>
                            <a:fillRect/>
                          </a:stretch>
                        </p:blipFill>
                        <p:spPr>
                          <a:xfrm>
                            <a:off x="5958604" y="3784788"/>
                            <a:ext cx="2214217" cy="366697"/>
                          </a:xfrm>
                          <a:prstGeom prst="rect">
                            <a:avLst/>
                          </a:prstGeom>
                        </p:spPr>
                      </p:pic>
                    </p:oleObj>
                  </mc:Fallback>
                </mc:AlternateContent>
              </a:graphicData>
            </a:graphic>
          </p:graphicFrame>
          <p:pic>
            <p:nvPicPr>
              <p:cNvPr id="15" name="Picture 14">
                <a:extLst>
                  <a:ext uri="{FF2B5EF4-FFF2-40B4-BE49-F238E27FC236}">
                    <a16:creationId xmlns:a16="http://schemas.microsoft.com/office/drawing/2014/main" id="{C58BDBA8-4C1D-4638-8DB3-9D5062F72DE1}"/>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r="71615"/>
              <a:stretch/>
            </p:blipFill>
            <p:spPr>
              <a:xfrm>
                <a:off x="5316743" y="3331066"/>
                <a:ext cx="623390" cy="820416"/>
              </a:xfrm>
              <a:prstGeom prst="rect">
                <a:avLst/>
              </a:prstGeom>
            </p:spPr>
          </p:pic>
        </p:grpSp>
        <p:sp>
          <p:nvSpPr>
            <p:cNvPr id="11" name="TextBox 10">
              <a:extLst>
                <a:ext uri="{FF2B5EF4-FFF2-40B4-BE49-F238E27FC236}">
                  <a16:creationId xmlns:a16="http://schemas.microsoft.com/office/drawing/2014/main" id="{55FBEBDF-6DE3-4867-B379-AD4D03033CC3}"/>
                </a:ext>
              </a:extLst>
            </p:cNvPr>
            <p:cNvSpPr txBox="1"/>
            <p:nvPr/>
          </p:nvSpPr>
          <p:spPr>
            <a:xfrm>
              <a:off x="2146385" y="4060364"/>
              <a:ext cx="2774101" cy="127544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252525"/>
                  </a:solidFill>
                  <a:effectLst/>
                  <a:uLnTx/>
                  <a:uFillTx/>
                  <a:latin typeface="Arial" panose="020B0604020202020204" pitchFamily="34" charset="0"/>
                  <a:ea typeface="+mn-ea"/>
                  <a:cs typeface="+mn-cs"/>
                </a:rPr>
                <a:t>The purpose of the Argonaut Project is to rapidly develop FHIR-based API and Core Data Services specifications to enable expanded information sharing for electronic health records and other health information technology based on Internet standards and architectural patterns and styles.</a:t>
              </a:r>
              <a:endParaRPr kumimoji="0" lang="en-US" sz="1100" b="0" i="0" u="none" strike="noStrike" kern="1200" cap="none" spc="0" normalizeH="0" baseline="0" noProof="0" dirty="0">
                <a:ln>
                  <a:noFill/>
                </a:ln>
                <a:solidFill>
                  <a:prstClr val="black"/>
                </a:solidFill>
                <a:effectLst/>
                <a:uLnTx/>
                <a:uFillTx/>
                <a:latin typeface="Tw Cen MT" panose="020B0602020104020603"/>
                <a:ea typeface="+mn-ea"/>
                <a:cs typeface="+mn-cs"/>
              </a:endParaRPr>
            </a:p>
          </p:txBody>
        </p:sp>
        <p:sp>
          <p:nvSpPr>
            <p:cNvPr id="12" name="Rectangle: Rounded Corners 11">
              <a:extLst>
                <a:ext uri="{FF2B5EF4-FFF2-40B4-BE49-F238E27FC236}">
                  <a16:creationId xmlns:a16="http://schemas.microsoft.com/office/drawing/2014/main" id="{194116B1-14C2-415F-A992-C6962877C488}"/>
                </a:ext>
              </a:extLst>
            </p:cNvPr>
            <p:cNvSpPr/>
            <p:nvPr/>
          </p:nvSpPr>
          <p:spPr>
            <a:xfrm>
              <a:off x="2109151" y="2767326"/>
              <a:ext cx="2457002" cy="397511"/>
            </a:xfrm>
            <a:prstGeom prst="roundRect">
              <a:avLst>
                <a:gd name="adj" fmla="val 12220"/>
              </a:avLst>
            </a:prstGeom>
            <a:noFill/>
            <a:ln w="571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335B74"/>
                  </a:solidFill>
                  <a:effectLst/>
                  <a:uLnTx/>
                  <a:uFillTx/>
                  <a:latin typeface="Tw Cen MT" panose="020B0602020104020603"/>
                  <a:ea typeface="+mn-ea"/>
                  <a:cs typeface="+mn-cs"/>
                </a:rPr>
                <a:t>FHIR for Clinical Care</a:t>
              </a:r>
            </a:p>
          </p:txBody>
        </p:sp>
      </p:grpSp>
      <p:sp>
        <p:nvSpPr>
          <p:cNvPr id="16" name="Rectangle: Rounded Corners 15">
            <a:extLst>
              <a:ext uri="{FF2B5EF4-FFF2-40B4-BE49-F238E27FC236}">
                <a16:creationId xmlns:a16="http://schemas.microsoft.com/office/drawing/2014/main" id="{015CE631-D8EA-48FF-88E2-AA8E2730CC34}"/>
              </a:ext>
            </a:extLst>
          </p:cNvPr>
          <p:cNvSpPr/>
          <p:nvPr/>
        </p:nvSpPr>
        <p:spPr>
          <a:xfrm>
            <a:off x="4512881" y="1801081"/>
            <a:ext cx="3472770" cy="3452263"/>
          </a:xfrm>
          <a:prstGeom prst="roundRect">
            <a:avLst>
              <a:gd name="adj" fmla="val 7703"/>
            </a:avLst>
          </a:prstGeom>
          <a:solidFill>
            <a:schemeClr val="accent2">
              <a:lumMod val="20000"/>
              <a:lumOff val="80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17" name="TextBox 16">
            <a:extLst>
              <a:ext uri="{FF2B5EF4-FFF2-40B4-BE49-F238E27FC236}">
                <a16:creationId xmlns:a16="http://schemas.microsoft.com/office/drawing/2014/main" id="{3C0FA2F0-FF1D-4B6B-AE77-898BF57AD0FF}"/>
              </a:ext>
            </a:extLst>
          </p:cNvPr>
          <p:cNvSpPr txBox="1"/>
          <p:nvPr/>
        </p:nvSpPr>
        <p:spPr>
          <a:xfrm>
            <a:off x="4768187" y="3304186"/>
            <a:ext cx="2853908" cy="113148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252525"/>
                </a:solidFill>
                <a:effectLst/>
                <a:uLnTx/>
                <a:uFillTx/>
                <a:latin typeface="Arial" panose="020B0604020202020204" pitchFamily="34" charset="0"/>
                <a:ea typeface="+mn-ea"/>
                <a:cs typeface="+mn-cs"/>
              </a:rPr>
              <a:t>HL7 Sponsored</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252525"/>
                </a:solidFill>
                <a:effectLst/>
                <a:uLnTx/>
                <a:uFillTx/>
                <a:latin typeface="Arial" panose="020B0604020202020204" pitchFamily="34" charset="0"/>
                <a:ea typeface="+mn-ea"/>
                <a:cs typeface="+mn-cs"/>
              </a:rPr>
              <a:t>Solutions to VBC Use Cases</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252525"/>
                </a:solidFill>
                <a:effectLst/>
                <a:uLnTx/>
                <a:uFillTx/>
                <a:latin typeface="Arial" panose="020B0604020202020204" pitchFamily="34" charset="0"/>
                <a:ea typeface="+mn-ea"/>
                <a:cs typeface="+mn-cs"/>
              </a:rPr>
              <a:t>The goal of the Da Vinci project is to help payers and providers to positively impact clinical, quality, cost and care management outcomes.</a:t>
            </a:r>
          </a:p>
        </p:txBody>
      </p:sp>
      <p:sp>
        <p:nvSpPr>
          <p:cNvPr id="18" name="Rectangle: Rounded Corners 17">
            <a:extLst>
              <a:ext uri="{FF2B5EF4-FFF2-40B4-BE49-F238E27FC236}">
                <a16:creationId xmlns:a16="http://schemas.microsoft.com/office/drawing/2014/main" id="{D36F5CAC-958A-4BC9-89FE-8BD98CDA212A}"/>
              </a:ext>
            </a:extLst>
          </p:cNvPr>
          <p:cNvSpPr/>
          <p:nvPr/>
        </p:nvSpPr>
        <p:spPr>
          <a:xfrm>
            <a:off x="4732744" y="1996368"/>
            <a:ext cx="2584156" cy="374712"/>
          </a:xfrm>
          <a:prstGeom prst="roundRect">
            <a:avLst>
              <a:gd name="adj" fmla="val 12220"/>
            </a:avLst>
          </a:prstGeom>
          <a:noFill/>
          <a:ln w="571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335B74"/>
                </a:solidFill>
                <a:effectLst/>
                <a:uLnTx/>
                <a:uFillTx/>
                <a:latin typeface="Tw Cen MT" panose="020B0602020104020603"/>
                <a:ea typeface="+mn-ea"/>
                <a:cs typeface="+mn-cs"/>
              </a:rPr>
              <a:t>FHIR Solutions for VBC</a:t>
            </a:r>
          </a:p>
        </p:txBody>
      </p:sp>
      <p:sp>
        <p:nvSpPr>
          <p:cNvPr id="19" name="Rectangle: Rounded Corners 18">
            <a:extLst>
              <a:ext uri="{FF2B5EF4-FFF2-40B4-BE49-F238E27FC236}">
                <a16:creationId xmlns:a16="http://schemas.microsoft.com/office/drawing/2014/main" id="{5FF7CD11-306A-466F-85D1-2BC9D71D3FDA}"/>
              </a:ext>
            </a:extLst>
          </p:cNvPr>
          <p:cNvSpPr/>
          <p:nvPr/>
        </p:nvSpPr>
        <p:spPr>
          <a:xfrm>
            <a:off x="8373212" y="1996368"/>
            <a:ext cx="2785448" cy="374712"/>
          </a:xfrm>
          <a:prstGeom prst="roundRect">
            <a:avLst>
              <a:gd name="adj" fmla="val 12220"/>
            </a:avLst>
          </a:prstGeom>
          <a:noFill/>
          <a:ln w="571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335B74"/>
                </a:solidFill>
                <a:effectLst/>
                <a:uLnTx/>
                <a:uFillTx/>
                <a:latin typeface="Tw Cen MT" panose="020B0602020104020603"/>
                <a:ea typeface="+mn-ea"/>
                <a:cs typeface="+mn-cs"/>
              </a:rPr>
              <a:t>FHIR Consumer Solutions</a:t>
            </a:r>
          </a:p>
        </p:txBody>
      </p:sp>
      <p:sp>
        <p:nvSpPr>
          <p:cNvPr id="20" name="TextBox 19">
            <a:extLst>
              <a:ext uri="{FF2B5EF4-FFF2-40B4-BE49-F238E27FC236}">
                <a16:creationId xmlns:a16="http://schemas.microsoft.com/office/drawing/2014/main" id="{6D69B145-BBE4-4B62-B37E-259EF8907DB7}"/>
              </a:ext>
            </a:extLst>
          </p:cNvPr>
          <p:cNvSpPr txBox="1"/>
          <p:nvPr/>
        </p:nvSpPr>
        <p:spPr>
          <a:xfrm>
            <a:off x="8420999" y="3304186"/>
            <a:ext cx="2489062" cy="76944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252525"/>
                </a:solidFill>
                <a:effectLst/>
                <a:uLnTx/>
                <a:uFillTx/>
                <a:latin typeface="Arial" panose="020B0604020202020204" pitchFamily="34" charset="0"/>
                <a:ea typeface="+mn-ea"/>
                <a:cs typeface="+mn-cs"/>
              </a:rPr>
              <a:t>Enabling consumers and their authorized caregivers to access more of their digital health information with less friction.</a:t>
            </a:r>
          </a:p>
        </p:txBody>
      </p:sp>
      <p:pic>
        <p:nvPicPr>
          <p:cNvPr id="21" name="Picture 20">
            <a:extLst>
              <a:ext uri="{FF2B5EF4-FFF2-40B4-BE49-F238E27FC236}">
                <a16:creationId xmlns:a16="http://schemas.microsoft.com/office/drawing/2014/main" id="{EE8DF521-7348-4211-9181-1AC5EE88E053}"/>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848416" y="2487556"/>
            <a:ext cx="2701666" cy="690513"/>
          </a:xfrm>
          <a:prstGeom prst="rect">
            <a:avLst/>
          </a:prstGeom>
        </p:spPr>
      </p:pic>
      <p:pic>
        <p:nvPicPr>
          <p:cNvPr id="22" name="Graphic 21">
            <a:extLst>
              <a:ext uri="{FF2B5EF4-FFF2-40B4-BE49-F238E27FC236}">
                <a16:creationId xmlns:a16="http://schemas.microsoft.com/office/drawing/2014/main" id="{0A2E1F4F-4D56-4704-B5B5-016013CA953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876697" y="4729487"/>
            <a:ext cx="460469" cy="457867"/>
          </a:xfrm>
          <a:prstGeom prst="rect">
            <a:avLst/>
          </a:prstGeom>
        </p:spPr>
      </p:pic>
      <p:sp>
        <p:nvSpPr>
          <p:cNvPr id="23" name="Rectangle: Rounded Corners 22">
            <a:extLst>
              <a:ext uri="{FF2B5EF4-FFF2-40B4-BE49-F238E27FC236}">
                <a16:creationId xmlns:a16="http://schemas.microsoft.com/office/drawing/2014/main" id="{F9BCE451-F135-4633-9045-64D2315D5E53}"/>
              </a:ext>
            </a:extLst>
          </p:cNvPr>
          <p:cNvSpPr/>
          <p:nvPr/>
        </p:nvSpPr>
        <p:spPr>
          <a:xfrm>
            <a:off x="5361340" y="4769299"/>
            <a:ext cx="2104036" cy="397511"/>
          </a:xfrm>
          <a:prstGeom prst="roundRect">
            <a:avLst>
              <a:gd name="adj" fmla="val 12220"/>
            </a:avLst>
          </a:prstGeom>
          <a:noFill/>
          <a:ln w="571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335B74"/>
                </a:solidFill>
                <a:effectLst/>
                <a:uLnTx/>
                <a:uFillTx/>
                <a:latin typeface="Tw Cen MT" panose="020B0602020104020603"/>
                <a:ea typeface="+mn-ea"/>
                <a:cs typeface="+mn-cs"/>
              </a:rPr>
              <a:t>Payer/Provider</a:t>
            </a:r>
          </a:p>
        </p:txBody>
      </p:sp>
      <p:sp>
        <p:nvSpPr>
          <p:cNvPr id="24" name="Rectangle: Rounded Corners 23">
            <a:extLst>
              <a:ext uri="{FF2B5EF4-FFF2-40B4-BE49-F238E27FC236}">
                <a16:creationId xmlns:a16="http://schemas.microsoft.com/office/drawing/2014/main" id="{B9D629ED-C641-4A32-9591-C28621C8ED66}"/>
              </a:ext>
            </a:extLst>
          </p:cNvPr>
          <p:cNvSpPr/>
          <p:nvPr/>
        </p:nvSpPr>
        <p:spPr>
          <a:xfrm>
            <a:off x="8946871" y="4769299"/>
            <a:ext cx="2202854" cy="397511"/>
          </a:xfrm>
          <a:prstGeom prst="roundRect">
            <a:avLst>
              <a:gd name="adj" fmla="val 12220"/>
            </a:avLst>
          </a:prstGeom>
          <a:noFill/>
          <a:ln w="571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335B74"/>
                </a:solidFill>
                <a:effectLst/>
                <a:uLnTx/>
                <a:uFillTx/>
                <a:latin typeface="Tw Cen MT" panose="020B0602020104020603"/>
                <a:ea typeface="+mn-ea"/>
                <a:cs typeface="+mn-cs"/>
              </a:rPr>
              <a:t>Payer/Consumer</a:t>
            </a:r>
          </a:p>
        </p:txBody>
      </p:sp>
      <p:pic>
        <p:nvPicPr>
          <p:cNvPr id="25" name="Picture 24">
            <a:extLst>
              <a:ext uri="{FF2B5EF4-FFF2-40B4-BE49-F238E27FC236}">
                <a16:creationId xmlns:a16="http://schemas.microsoft.com/office/drawing/2014/main" id="{2A925EB1-F621-427D-8CB1-4D2E73B5A382}"/>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392066" y="2316373"/>
            <a:ext cx="1862922" cy="905731"/>
          </a:xfrm>
          <a:prstGeom prst="rect">
            <a:avLst/>
          </a:prstGeom>
        </p:spPr>
      </p:pic>
      <p:pic>
        <p:nvPicPr>
          <p:cNvPr id="26" name="Graphic 25">
            <a:extLst>
              <a:ext uri="{FF2B5EF4-FFF2-40B4-BE49-F238E27FC236}">
                <a16:creationId xmlns:a16="http://schemas.microsoft.com/office/drawing/2014/main" id="{0DEF1C38-05F5-453A-8FB3-BDD9DC10E9A3}"/>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534598" y="4783222"/>
            <a:ext cx="423576" cy="377131"/>
          </a:xfrm>
          <a:prstGeom prst="rect">
            <a:avLst/>
          </a:prstGeom>
        </p:spPr>
      </p:pic>
      <p:sp>
        <p:nvSpPr>
          <p:cNvPr id="27" name="Rectangle: Rounded Corners 26">
            <a:extLst>
              <a:ext uri="{FF2B5EF4-FFF2-40B4-BE49-F238E27FC236}">
                <a16:creationId xmlns:a16="http://schemas.microsoft.com/office/drawing/2014/main" id="{AEF09076-C673-4582-A8C9-434DAF2BC07C}"/>
              </a:ext>
            </a:extLst>
          </p:cNvPr>
          <p:cNvSpPr/>
          <p:nvPr/>
        </p:nvSpPr>
        <p:spPr>
          <a:xfrm>
            <a:off x="1525337" y="4643744"/>
            <a:ext cx="2244255" cy="457867"/>
          </a:xfrm>
          <a:prstGeom prst="roundRect">
            <a:avLst>
              <a:gd name="adj" fmla="val 12220"/>
            </a:avLst>
          </a:prstGeom>
          <a:noFill/>
          <a:ln w="571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335B74"/>
                </a:solidFill>
                <a:effectLst/>
                <a:uLnTx/>
                <a:uFillTx/>
                <a:latin typeface="Tw Cen MT" panose="020B0602020104020603"/>
                <a:ea typeface="+mn-ea"/>
                <a:cs typeface="+mn-cs"/>
              </a:rPr>
              <a:t>Provider/Provider, Provider/Consumer</a:t>
            </a:r>
          </a:p>
        </p:txBody>
      </p:sp>
      <p:pic>
        <p:nvPicPr>
          <p:cNvPr id="28" name="Graphic 27">
            <a:extLst>
              <a:ext uri="{FF2B5EF4-FFF2-40B4-BE49-F238E27FC236}">
                <a16:creationId xmlns:a16="http://schemas.microsoft.com/office/drawing/2014/main" id="{A4ADEFF7-B595-4037-BE81-7D74E01B10D0}"/>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156284" y="4621439"/>
            <a:ext cx="356925" cy="581579"/>
          </a:xfrm>
          <a:prstGeom prst="rect">
            <a:avLst/>
          </a:prstGeom>
        </p:spPr>
      </p:pic>
      <p:sp>
        <p:nvSpPr>
          <p:cNvPr id="29" name="TextBox 28">
            <a:extLst>
              <a:ext uri="{FF2B5EF4-FFF2-40B4-BE49-F238E27FC236}">
                <a16:creationId xmlns:a16="http://schemas.microsoft.com/office/drawing/2014/main" id="{3C978904-D00F-4204-891E-866C5B3DBC61}"/>
              </a:ext>
            </a:extLst>
          </p:cNvPr>
          <p:cNvSpPr txBox="1"/>
          <p:nvPr/>
        </p:nvSpPr>
        <p:spPr>
          <a:xfrm>
            <a:off x="4358209" y="5826307"/>
            <a:ext cx="5105400" cy="923330"/>
          </a:xfrm>
          <a:prstGeom prst="rect">
            <a:avLst/>
          </a:prstGeom>
          <a:noFill/>
        </p:spPr>
        <p:txBody>
          <a:bodyPr wrap="square" rtlCol="0">
            <a:spAutoFit/>
          </a:bodyPr>
          <a:lstStyle/>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1CADE4"/>
                </a:solidFill>
                <a:effectLst/>
                <a:uLnTx/>
                <a:uFillTx/>
                <a:latin typeface="Tw Cen MT" panose="020B0602020104020603"/>
                <a:ea typeface="+mn-ea"/>
                <a:cs typeface="+mn-cs"/>
              </a:rPr>
              <a:t>HL7 FHIR Accelerator Program</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1CADE4"/>
                </a:solidFill>
                <a:effectLst/>
                <a:uLnTx/>
                <a:uFillTx/>
                <a:latin typeface="Tw Cen MT" panose="020B0602020104020603"/>
                <a:ea typeface="+mn-ea"/>
                <a:cs typeface="+mn-cs"/>
              </a:rPr>
              <a:t>HL7 FHIR Foundation</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1CADE4"/>
                </a:solidFill>
                <a:effectLst/>
                <a:uLnTx/>
                <a:uFillTx/>
                <a:latin typeface="Tw Cen MT" panose="020B0602020104020603"/>
                <a:ea typeface="+mn-ea"/>
                <a:cs typeface="+mn-cs"/>
              </a:rPr>
              <a:t>ONC FHIR at Scale Taskforce (FAST)</a:t>
            </a:r>
          </a:p>
        </p:txBody>
      </p:sp>
      <p:cxnSp>
        <p:nvCxnSpPr>
          <p:cNvPr id="30" name="Straight Arrow Connector 29">
            <a:extLst>
              <a:ext uri="{FF2B5EF4-FFF2-40B4-BE49-F238E27FC236}">
                <a16:creationId xmlns:a16="http://schemas.microsoft.com/office/drawing/2014/main" id="{5D502CCE-11F7-4443-A95D-27394AA6652E}"/>
              </a:ext>
            </a:extLst>
          </p:cNvPr>
          <p:cNvCxnSpPr>
            <a:cxnSpLocks/>
          </p:cNvCxnSpPr>
          <p:nvPr/>
        </p:nvCxnSpPr>
        <p:spPr bwMode="auto">
          <a:xfrm>
            <a:off x="2326355" y="5606637"/>
            <a:ext cx="7783405" cy="0"/>
          </a:xfrm>
          <a:prstGeom prst="straightConnector1">
            <a:avLst/>
          </a:prstGeom>
          <a:gradFill rotWithShape="1">
            <a:gsLst>
              <a:gs pos="0">
                <a:srgbClr val="BBE0E3"/>
              </a:gs>
              <a:gs pos="100000">
                <a:srgbClr val="FFFFFF">
                  <a:alpha val="52000"/>
                </a:srgbClr>
              </a:gs>
            </a:gsLst>
            <a:lin ang="0" scaled="1"/>
          </a:gradFill>
          <a:ln w="15875" cap="flat" cmpd="sng" algn="ctr">
            <a:solidFill>
              <a:schemeClr val="accent1"/>
            </a:solidFill>
            <a:prstDash val="solid"/>
            <a:round/>
            <a:headEnd type="triangle" w="lg" len="lg"/>
            <a:tailEnd type="triangle" w="lg" len="lg"/>
          </a:ln>
          <a:effectLst/>
        </p:spPr>
      </p:cxnSp>
      <p:sp>
        <p:nvSpPr>
          <p:cNvPr id="31" name="TextBox 30">
            <a:extLst>
              <a:ext uri="{FF2B5EF4-FFF2-40B4-BE49-F238E27FC236}">
                <a16:creationId xmlns:a16="http://schemas.microsoft.com/office/drawing/2014/main" id="{44C7556B-E11B-497B-AC81-E120F44CBEAF}"/>
              </a:ext>
            </a:extLst>
          </p:cNvPr>
          <p:cNvSpPr txBox="1"/>
          <p:nvPr/>
        </p:nvSpPr>
        <p:spPr>
          <a:xfrm>
            <a:off x="4051884" y="5301837"/>
            <a:ext cx="4259499" cy="276999"/>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srgbClr val="1CADE4"/>
                </a:solidFill>
                <a:effectLst/>
                <a:uLnTx/>
                <a:uFillTx/>
                <a:latin typeface="Tw Cen MT" panose="020B0602020104020603"/>
                <a:ea typeface="+mn-ea"/>
                <a:cs typeface="+mn-cs"/>
              </a:rPr>
              <a:t>Coordination across existing and future FHIR initiatives</a:t>
            </a:r>
          </a:p>
        </p:txBody>
      </p:sp>
      <p:sp>
        <p:nvSpPr>
          <p:cNvPr id="34" name="TextBox 33">
            <a:extLst>
              <a:ext uri="{FF2B5EF4-FFF2-40B4-BE49-F238E27FC236}">
                <a16:creationId xmlns:a16="http://schemas.microsoft.com/office/drawing/2014/main" id="{463E48CE-29A6-4B50-B3E7-457710641D36}"/>
              </a:ext>
            </a:extLst>
          </p:cNvPr>
          <p:cNvSpPr txBox="1"/>
          <p:nvPr/>
        </p:nvSpPr>
        <p:spPr>
          <a:xfrm>
            <a:off x="2251737" y="692981"/>
            <a:ext cx="10427277" cy="92333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Tw Cen MT" panose="020B0602020104020603"/>
                <a:ea typeface="+mn-ea"/>
                <a:cs typeface="+mn-cs"/>
              </a:rPr>
              <a:t>HL7® FHIR® Accelerator Program</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Tw Cen MT" panose="020B0602020104020603"/>
                <a:ea typeface="+mn-ea"/>
                <a:cs typeface="+mn-cs"/>
              </a:rPr>
              <a:t>The HL7 FHIR Accelerator Program is designed to assist implementers across the health care spectrum in the creation of FHIR Implementation Guides or other informative documents</a:t>
            </a:r>
          </a:p>
        </p:txBody>
      </p:sp>
      <p:pic>
        <p:nvPicPr>
          <p:cNvPr id="1026" name="Picture 2" descr="HL7 International Logo">
            <a:extLst>
              <a:ext uri="{FF2B5EF4-FFF2-40B4-BE49-F238E27FC236}">
                <a16:creationId xmlns:a16="http://schemas.microsoft.com/office/drawing/2014/main" id="{1A2EB634-0866-40B1-AF5C-B7F1E100891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014846" y="908114"/>
            <a:ext cx="1143000" cy="628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64568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8018272" cy="1499616"/>
          </a:xfrm>
        </p:spPr>
        <p:txBody>
          <a:bodyPr>
            <a:normAutofit/>
          </a:bodyPr>
          <a:lstStyle/>
          <a:p>
            <a:r>
              <a:rPr lang="en-US" sz="4000" b="1" dirty="0">
                <a:latin typeface="Arial" panose="020B0604020202020204" pitchFamily="34" charset="0"/>
                <a:cs typeface="Arial" panose="020B0604020202020204" pitchFamily="34" charset="0"/>
              </a:rPr>
              <a:t>Working Group Goals</a:t>
            </a:r>
          </a:p>
        </p:txBody>
      </p:sp>
      <p:sp>
        <p:nvSpPr>
          <p:cNvPr id="3" name="Content Placeholder 2"/>
          <p:cNvSpPr>
            <a:spLocks noGrp="1"/>
          </p:cNvSpPr>
          <p:nvPr>
            <p:ph idx="1"/>
          </p:nvPr>
        </p:nvSpPr>
        <p:spPr>
          <a:xfrm>
            <a:off x="1024128" y="2084832"/>
            <a:ext cx="8157972" cy="4224528"/>
          </a:xfrm>
        </p:spPr>
        <p:txBody>
          <a:bodyPr>
            <a:normAutofit/>
          </a:bodyPr>
          <a:lstStyle/>
          <a:p>
            <a:pPr>
              <a:buFont typeface="Wingdings" panose="05000000000000000000" pitchFamily="2" charset="2"/>
              <a:buChar char="§"/>
            </a:pPr>
            <a:r>
              <a:rPr lang="en-US" dirty="0">
                <a:latin typeface="Arial" panose="020B0604020202020204" pitchFamily="34" charset="0"/>
                <a:cs typeface="Arial" panose="020B0604020202020204" pitchFamily="34" charset="0"/>
              </a:rPr>
              <a:t> Promote interoperability</a:t>
            </a:r>
          </a:p>
          <a:p>
            <a:pPr>
              <a:buFont typeface="Wingdings" panose="05000000000000000000" pitchFamily="2" charset="2"/>
              <a:buChar char="§"/>
            </a:pPr>
            <a:r>
              <a:rPr lang="en-US" dirty="0">
                <a:latin typeface="Arial" panose="020B0604020202020204" pitchFamily="34" charset="0"/>
                <a:cs typeface="Arial" panose="020B0604020202020204" pitchFamily="34" charset="0"/>
              </a:rPr>
              <a:t> Develop open, standard, non-proprietary APIs</a:t>
            </a:r>
          </a:p>
          <a:p>
            <a:pPr>
              <a:buFont typeface="Wingdings" panose="05000000000000000000" pitchFamily="2" charset="2"/>
              <a:buChar char="§"/>
            </a:pPr>
            <a:r>
              <a:rPr lang="en-US" dirty="0">
                <a:latin typeface="Arial" panose="020B0604020202020204" pitchFamily="34" charset="0"/>
                <a:cs typeface="Arial" panose="020B0604020202020204" pitchFamily="34" charset="0"/>
              </a:rPr>
              <a:t> Enable fine-grain modularity</a:t>
            </a:r>
          </a:p>
          <a:p>
            <a:pPr>
              <a:buFont typeface="Wingdings" panose="05000000000000000000" pitchFamily="2" charset="2"/>
              <a:buChar char="§"/>
            </a:pPr>
            <a:r>
              <a:rPr lang="en-US" dirty="0">
                <a:latin typeface="Arial" panose="020B0604020202020204" pitchFamily="34" charset="0"/>
                <a:cs typeface="Arial" panose="020B0604020202020204" pitchFamily="34" charset="0"/>
              </a:rPr>
              <a:t> Promote reusability</a:t>
            </a:r>
            <a:endParaRPr lang="en-US" dirty="0">
              <a:solidFill>
                <a:srgbClr val="FF0000"/>
              </a:solidFill>
              <a:latin typeface="Arial" panose="020B0604020202020204" pitchFamily="34" charset="0"/>
              <a:cs typeface="Arial" panose="020B0604020202020204" pitchFamily="34" charset="0"/>
            </a:endParaRPr>
          </a:p>
          <a:p>
            <a:pPr>
              <a:buFont typeface="Wingdings" panose="05000000000000000000" pitchFamily="2" charset="2"/>
              <a:buChar char="§"/>
            </a:pPr>
            <a:r>
              <a:rPr lang="en-US" dirty="0">
                <a:latin typeface="Arial" panose="020B0604020202020204" pitchFamily="34" charset="0"/>
                <a:cs typeface="Arial" panose="020B0604020202020204" pitchFamily="34" charset="0"/>
              </a:rPr>
              <a:t> Promote innovation</a:t>
            </a:r>
          </a:p>
          <a:p>
            <a:pPr>
              <a:buFont typeface="Wingdings" panose="05000000000000000000" pitchFamily="2" charset="2"/>
              <a:buChar char="§"/>
            </a:pPr>
            <a:r>
              <a:rPr lang="en-US" dirty="0">
                <a:latin typeface="Arial" panose="020B0604020202020204" pitchFamily="34" charset="0"/>
                <a:cs typeface="Arial" panose="020B0604020202020204" pitchFamily="34" charset="0"/>
              </a:rPr>
              <a:t> Support migration path</a:t>
            </a:r>
          </a:p>
          <a:p>
            <a:pPr>
              <a:buFont typeface="Wingdings" panose="05000000000000000000" pitchFamily="2" charset="2"/>
              <a:buChar char="§"/>
            </a:pPr>
            <a:r>
              <a:rPr lang="en-US" dirty="0">
                <a:latin typeface="Arial" panose="020B0604020202020204" pitchFamily="34" charset="0"/>
                <a:cs typeface="Arial" panose="020B0604020202020204" pitchFamily="34" charset="0"/>
              </a:rPr>
              <a:t> Establish trust framework for nationwide information exchange</a:t>
            </a:r>
          </a:p>
        </p:txBody>
      </p:sp>
      <p:sp>
        <p:nvSpPr>
          <p:cNvPr id="9" name="Rectangle 8">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2"/>
          </p:nvPr>
        </p:nvSpPr>
        <p:spPr>
          <a:xfrm>
            <a:off x="10837334" y="6470704"/>
            <a:ext cx="973666" cy="274320"/>
          </a:xfrm>
        </p:spPr>
        <p:txBody>
          <a:bodyPr>
            <a:normAutofit/>
          </a:bodyPr>
          <a:lstStyle/>
          <a:p>
            <a:pPr>
              <a:spcAft>
                <a:spcPts val="600"/>
              </a:spcAft>
            </a:pPr>
            <a:fld id="{295008BC-DA31-4D19-837B-EFA4386B05F5}" type="slidenum">
              <a:rPr lang="en-US" smtClean="0"/>
              <a:pPr>
                <a:spcAft>
                  <a:spcPts val="600"/>
                </a:spcAft>
              </a:pPr>
              <a:t>18</a:t>
            </a:fld>
            <a:endParaRPr lang="en-US"/>
          </a:p>
        </p:txBody>
      </p:sp>
    </p:spTree>
    <p:extLst>
      <p:ext uri="{BB962C8B-B14F-4D97-AF65-F5344CB8AC3E}">
        <p14:creationId xmlns:p14="http://schemas.microsoft.com/office/powerpoint/2010/main" val="31008694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8018272" cy="1499616"/>
          </a:xfrm>
        </p:spPr>
        <p:txBody>
          <a:bodyPr>
            <a:normAutofit/>
          </a:bodyPr>
          <a:lstStyle/>
          <a:p>
            <a:r>
              <a:rPr lang="en-US" sz="4000" b="1" dirty="0">
                <a:latin typeface="Arial" panose="020B0604020202020204" pitchFamily="34" charset="0"/>
                <a:cs typeface="Arial" panose="020B0604020202020204" pitchFamily="34" charset="0"/>
              </a:rPr>
              <a:t>Working Group Principles</a:t>
            </a:r>
          </a:p>
        </p:txBody>
      </p:sp>
      <p:sp>
        <p:nvSpPr>
          <p:cNvPr id="3" name="Content Placeholder 2"/>
          <p:cNvSpPr>
            <a:spLocks noGrp="1"/>
          </p:cNvSpPr>
          <p:nvPr>
            <p:ph idx="1"/>
          </p:nvPr>
        </p:nvSpPr>
        <p:spPr>
          <a:xfrm>
            <a:off x="1024129" y="1987098"/>
            <a:ext cx="8018271" cy="4684774"/>
          </a:xfrm>
        </p:spPr>
        <p:txBody>
          <a:bodyPr>
            <a:noAutofit/>
          </a:bodyPr>
          <a:lstStyle/>
          <a:p>
            <a:pPr>
              <a:buFont typeface="Wingdings" panose="05000000000000000000" pitchFamily="2" charset="2"/>
              <a:buChar char="§"/>
            </a:pPr>
            <a:r>
              <a:rPr lang="en-US" sz="18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Define a prioritized set of use cases for PAC data (DEL + ??)  </a:t>
            </a:r>
          </a:p>
          <a:p>
            <a:pPr>
              <a:buFont typeface="Wingdings" panose="05000000000000000000" pitchFamily="2" charset="2"/>
              <a:buChar char="§"/>
            </a:pPr>
            <a:r>
              <a:rPr lang="en-US" sz="1600" dirty="0">
                <a:latin typeface="Arial" panose="020B0604020202020204" pitchFamily="34" charset="0"/>
                <a:cs typeface="Arial" panose="020B0604020202020204" pitchFamily="34" charset="0"/>
              </a:rPr>
              <a:t> All data and functionality should be exposed through APIs</a:t>
            </a:r>
          </a:p>
          <a:p>
            <a:pPr>
              <a:buFont typeface="Wingdings" panose="05000000000000000000" pitchFamily="2" charset="2"/>
              <a:buChar char="§"/>
            </a:pPr>
            <a:r>
              <a:rPr lang="en-US" sz="1600" dirty="0">
                <a:latin typeface="Arial" panose="020B0604020202020204" pitchFamily="34" charset="0"/>
                <a:cs typeface="Arial" panose="020B0604020202020204" pitchFamily="34" charset="0"/>
              </a:rPr>
              <a:t> APIs should be documented</a:t>
            </a:r>
          </a:p>
          <a:p>
            <a:pPr>
              <a:buFont typeface="Wingdings" panose="05000000000000000000" pitchFamily="2" charset="2"/>
              <a:buChar char="§"/>
            </a:pPr>
            <a:r>
              <a:rPr lang="en-US" sz="1600" dirty="0">
                <a:latin typeface="Arial" panose="020B0604020202020204" pitchFamily="34" charset="0"/>
                <a:cs typeface="Arial" panose="020B0604020202020204" pitchFamily="34" charset="0"/>
              </a:rPr>
              <a:t> Standardize APIs, not internals</a:t>
            </a:r>
          </a:p>
          <a:p>
            <a:pPr>
              <a:buFont typeface="Wingdings" panose="05000000000000000000" pitchFamily="2" charset="2"/>
              <a:buChar char="§"/>
            </a:pPr>
            <a:r>
              <a:rPr lang="en-US" sz="1600" dirty="0">
                <a:latin typeface="Arial" panose="020B0604020202020204" pitchFamily="34" charset="0"/>
                <a:cs typeface="Arial" panose="020B0604020202020204" pitchFamily="34" charset="0"/>
              </a:rPr>
              <a:t> Focus on data standards and resource definitions</a:t>
            </a:r>
          </a:p>
          <a:p>
            <a:pPr>
              <a:buFont typeface="Wingdings" panose="05000000000000000000" pitchFamily="2" charset="2"/>
              <a:buChar char="§"/>
            </a:pPr>
            <a:r>
              <a:rPr lang="en-US" sz="1600" dirty="0">
                <a:solidFill>
                  <a:srgbClr val="FF0000"/>
                </a:solidFill>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Design APIs to interface to the outside world, even if that is not the immediate intent</a:t>
            </a:r>
          </a:p>
          <a:p>
            <a:pPr>
              <a:buFont typeface="Wingdings" panose="05000000000000000000" pitchFamily="2" charset="2"/>
              <a:buChar char="§"/>
            </a:pPr>
            <a:r>
              <a:rPr lang="en-US" sz="1600" dirty="0">
                <a:latin typeface="Arial" panose="020B0604020202020204" pitchFamily="34" charset="0"/>
                <a:cs typeface="Arial" panose="020B0604020202020204" pitchFamily="34" charset="0"/>
              </a:rPr>
              <a:t> Hide internal implementation details through APIs</a:t>
            </a:r>
          </a:p>
          <a:p>
            <a:pPr>
              <a:buFont typeface="Wingdings" panose="05000000000000000000" pitchFamily="2" charset="2"/>
              <a:buChar char="§"/>
            </a:pPr>
            <a:r>
              <a:rPr lang="en-US" sz="1600" dirty="0">
                <a:latin typeface="Arial" panose="020B0604020202020204" pitchFamily="34" charset="0"/>
                <a:cs typeface="Arial" panose="020B0604020202020204" pitchFamily="34" charset="0"/>
              </a:rPr>
              <a:t> Keep API technology-agnostic - It doesn’t matter what technology is used in the implementation</a:t>
            </a:r>
          </a:p>
          <a:p>
            <a:pPr>
              <a:buFont typeface="Wingdings" panose="05000000000000000000" pitchFamily="2" charset="2"/>
              <a:buChar char="§"/>
            </a:pPr>
            <a:r>
              <a:rPr lang="en-US" sz="1600" dirty="0">
                <a:latin typeface="Arial" panose="020B0604020202020204" pitchFamily="34" charset="0"/>
                <a:cs typeface="Arial" panose="020B0604020202020204" pitchFamily="34" charset="0"/>
              </a:rPr>
              <a:t> Develop APIs that are FHIR-based, RESTful and stateless</a:t>
            </a:r>
          </a:p>
          <a:p>
            <a:pPr>
              <a:buFont typeface="Wingdings" panose="05000000000000000000" pitchFamily="2" charset="2"/>
              <a:buChar char="§"/>
            </a:pPr>
            <a:r>
              <a:rPr lang="en-US" sz="1600" dirty="0">
                <a:latin typeface="Arial" panose="020B0604020202020204" pitchFamily="34" charset="0"/>
                <a:cs typeface="Arial" panose="020B0604020202020204" pitchFamily="34" charset="0"/>
              </a:rPr>
              <a:t> Make API simple for consumers, so they are easier to use and replace</a:t>
            </a:r>
          </a:p>
          <a:p>
            <a:pPr>
              <a:buFont typeface="Wingdings" panose="05000000000000000000" pitchFamily="2" charset="2"/>
              <a:buChar char="§"/>
            </a:pPr>
            <a:r>
              <a:rPr lang="en-US" sz="1600" dirty="0">
                <a:solidFill>
                  <a:srgbClr val="FF0000"/>
                </a:solidFill>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Make APIs transparent and reusable</a:t>
            </a:r>
          </a:p>
        </p:txBody>
      </p:sp>
      <p:sp>
        <p:nvSpPr>
          <p:cNvPr id="9" name="Rectangle 8">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2"/>
          </p:nvPr>
        </p:nvSpPr>
        <p:spPr>
          <a:xfrm>
            <a:off x="10837334" y="6470704"/>
            <a:ext cx="973666" cy="274320"/>
          </a:xfrm>
        </p:spPr>
        <p:txBody>
          <a:bodyPr>
            <a:normAutofit/>
          </a:bodyPr>
          <a:lstStyle/>
          <a:p>
            <a:pPr>
              <a:spcAft>
                <a:spcPts val="600"/>
              </a:spcAft>
            </a:pPr>
            <a:fld id="{295008BC-DA31-4D19-837B-EFA4386B05F5}" type="slidenum">
              <a:rPr lang="en-US" smtClean="0"/>
              <a:pPr>
                <a:spcAft>
                  <a:spcPts val="600"/>
                </a:spcAft>
              </a:pPr>
              <a:t>19</a:t>
            </a:fld>
            <a:endParaRPr lang="en-US"/>
          </a:p>
        </p:txBody>
      </p:sp>
    </p:spTree>
    <p:extLst>
      <p:ext uri="{BB962C8B-B14F-4D97-AF65-F5344CB8AC3E}">
        <p14:creationId xmlns:p14="http://schemas.microsoft.com/office/powerpoint/2010/main" val="1648410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FD12A5BA-B063-4B33-AB08-86CF7D23F6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45720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5" name="Straight Connector 14">
            <a:extLst>
              <a:ext uri="{FF2B5EF4-FFF2-40B4-BE49-F238E27FC236}">
                <a16:creationId xmlns:a16="http://schemas.microsoft.com/office/drawing/2014/main" id="{07DFAF29-6BD8-4A93-A292-D6A8C6EFB5D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2" y="5264106"/>
            <a:ext cx="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55F40173-F096-49CC-A730-A2DF1F04EC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806CEF0B-5733-482C-9868-4C57AF79DA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4EC33B-F784-C545-990D-A95AABDF6F35}"/>
              </a:ext>
            </a:extLst>
          </p:cNvPr>
          <p:cNvSpPr>
            <a:spLocks noGrp="1"/>
          </p:cNvSpPr>
          <p:nvPr>
            <p:ph type="title"/>
          </p:nvPr>
        </p:nvSpPr>
        <p:spPr>
          <a:xfrm>
            <a:off x="634276" y="640080"/>
            <a:ext cx="4208656" cy="3034857"/>
          </a:xfrm>
        </p:spPr>
        <p:txBody>
          <a:bodyPr vert="horz" lIns="91440" tIns="45720" rIns="91440" bIns="45720" rtlCol="0" anchor="b">
            <a:normAutofit/>
          </a:bodyPr>
          <a:lstStyle/>
          <a:p>
            <a:r>
              <a:rPr lang="en-US" sz="4400" b="1" dirty="0">
                <a:solidFill>
                  <a:srgbClr val="FFFFFF"/>
                </a:solidFill>
                <a:latin typeface="Arial" panose="020B0604020202020204" pitchFamily="34" charset="0"/>
                <a:cs typeface="Arial" panose="020B0604020202020204" pitchFamily="34" charset="0"/>
              </a:rPr>
              <a:t>Welcome!</a:t>
            </a:r>
            <a:endParaRPr lang="en-US" sz="4400" dirty="0">
              <a:solidFill>
                <a:srgbClr val="FFFFFF"/>
              </a:solidFill>
              <a:latin typeface="Arial" panose="020B0604020202020204" pitchFamily="34" charset="0"/>
              <a:cs typeface="Arial" panose="020B0604020202020204" pitchFamily="34" charset="0"/>
            </a:endParaRPr>
          </a:p>
        </p:txBody>
      </p:sp>
      <p:sp>
        <p:nvSpPr>
          <p:cNvPr id="6" name="Text Placeholder 5">
            <a:extLst>
              <a:ext uri="{FF2B5EF4-FFF2-40B4-BE49-F238E27FC236}">
                <a16:creationId xmlns:a16="http://schemas.microsoft.com/office/drawing/2014/main" id="{5D669DE6-4CFE-4DE1-86F4-527C165D445B}"/>
              </a:ext>
            </a:extLst>
          </p:cNvPr>
          <p:cNvSpPr>
            <a:spLocks noGrp="1"/>
          </p:cNvSpPr>
          <p:nvPr>
            <p:ph type="body" idx="1"/>
          </p:nvPr>
        </p:nvSpPr>
        <p:spPr>
          <a:xfrm>
            <a:off x="638921" y="3849539"/>
            <a:ext cx="4204012" cy="2359417"/>
          </a:xfrm>
        </p:spPr>
        <p:txBody>
          <a:bodyPr vert="horz" lIns="91440" tIns="45720" rIns="91440" bIns="45720" rtlCol="0" anchor="t">
            <a:normAutofit/>
          </a:bodyPr>
          <a:lstStyle/>
          <a:p>
            <a:pPr algn="r"/>
            <a:r>
              <a:rPr lang="en-US" sz="1600" dirty="0">
                <a:solidFill>
                  <a:srgbClr val="FFFFFF"/>
                </a:solidFill>
                <a:latin typeface="Arial" panose="020B0604020202020204" pitchFamily="34" charset="0"/>
                <a:cs typeface="Arial" panose="020B0604020202020204" pitchFamily="34" charset="0"/>
              </a:rPr>
              <a:t>Opening Remarks</a:t>
            </a:r>
          </a:p>
          <a:p>
            <a:pPr algn="r"/>
            <a:r>
              <a:rPr lang="en-US" sz="1600" dirty="0">
                <a:solidFill>
                  <a:srgbClr val="FFFFFF"/>
                </a:solidFill>
                <a:latin typeface="Arial" panose="020B0604020202020204" pitchFamily="34" charset="0"/>
                <a:cs typeface="Arial" panose="020B0604020202020204" pitchFamily="34" charset="0"/>
              </a:rPr>
              <a:t>Introductions </a:t>
            </a:r>
          </a:p>
          <a:p>
            <a:pPr algn="r"/>
            <a:r>
              <a:rPr lang="en-US" sz="1600" dirty="0">
                <a:solidFill>
                  <a:srgbClr val="FFFFFF"/>
                </a:solidFill>
                <a:latin typeface="Arial" panose="020B0604020202020204" pitchFamily="34" charset="0"/>
                <a:cs typeface="Arial" panose="020B0604020202020204" pitchFamily="34" charset="0"/>
              </a:rPr>
              <a:t>Review Meeting Agenda</a:t>
            </a:r>
          </a:p>
        </p:txBody>
      </p:sp>
      <p:cxnSp>
        <p:nvCxnSpPr>
          <p:cNvPr id="21" name="Straight Connector 20">
            <a:extLst>
              <a:ext uri="{FF2B5EF4-FFF2-40B4-BE49-F238E27FC236}">
                <a16:creationId xmlns:a16="http://schemas.microsoft.com/office/drawing/2014/main" id="{FC5D3B4D-9BAC-482B-A34B-01BB35CB53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6679" y="3765314"/>
            <a:ext cx="3931920" cy="0"/>
          </a:xfrm>
          <a:prstGeom prst="line">
            <a:avLst/>
          </a:prstGeom>
          <a:ln w="19050">
            <a:solidFill>
              <a:schemeClr val="accent2">
                <a:lumMod val="20000"/>
                <a:lumOff val="80000"/>
              </a:schemeClr>
            </a:solidFill>
          </a:ln>
        </p:spPr>
        <p:style>
          <a:lnRef idx="1">
            <a:schemeClr val="accent1"/>
          </a:lnRef>
          <a:fillRef idx="0">
            <a:schemeClr val="accent1"/>
          </a:fillRef>
          <a:effectRef idx="0">
            <a:schemeClr val="accent1"/>
          </a:effectRef>
          <a:fontRef idx="minor">
            <a:schemeClr val="tx1"/>
          </a:fontRef>
        </p:style>
      </p:cxnSp>
      <p:pic>
        <p:nvPicPr>
          <p:cNvPr id="11" name="Graphic 9" descr="Handshake">
            <a:extLst>
              <a:ext uri="{FF2B5EF4-FFF2-40B4-BE49-F238E27FC236}">
                <a16:creationId xmlns:a16="http://schemas.microsoft.com/office/drawing/2014/main" id="{1086DAE9-D1DB-4ECB-B96F-90D00C7B643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96000" y="699753"/>
            <a:ext cx="5459470" cy="5459470"/>
          </a:xfrm>
          <a:prstGeom prst="rect">
            <a:avLst/>
          </a:prstGeom>
        </p:spPr>
      </p:pic>
    </p:spTree>
    <p:extLst>
      <p:ext uri="{BB962C8B-B14F-4D97-AF65-F5344CB8AC3E}">
        <p14:creationId xmlns:p14="http://schemas.microsoft.com/office/powerpoint/2010/main" val="19374079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FE80D1-7635-624B-B001-1793F97A20ED}"/>
              </a:ext>
            </a:extLst>
          </p:cNvPr>
          <p:cNvSpPr>
            <a:spLocks noGrp="1"/>
          </p:cNvSpPr>
          <p:nvPr>
            <p:ph type="title"/>
          </p:nvPr>
        </p:nvSpPr>
        <p:spPr>
          <a:xfrm>
            <a:off x="1024128" y="585216"/>
            <a:ext cx="8018272" cy="1499616"/>
          </a:xfrm>
        </p:spPr>
        <p:txBody>
          <a:bodyPr>
            <a:normAutofit/>
          </a:bodyPr>
          <a:lstStyle/>
          <a:p>
            <a:r>
              <a:rPr lang="en-US" sz="4000" b="1" dirty="0">
                <a:latin typeface="Arial" panose="020B0604020202020204" pitchFamily="34" charset="0"/>
                <a:cs typeface="Arial" panose="020B0604020202020204" pitchFamily="34" charset="0"/>
              </a:rPr>
              <a:t>Deliverables</a:t>
            </a:r>
          </a:p>
        </p:txBody>
      </p:sp>
      <p:sp>
        <p:nvSpPr>
          <p:cNvPr id="3" name="Content Placeholder 2">
            <a:extLst>
              <a:ext uri="{FF2B5EF4-FFF2-40B4-BE49-F238E27FC236}">
                <a16:creationId xmlns:a16="http://schemas.microsoft.com/office/drawing/2014/main" id="{B889F0D1-7DD8-B640-AAC4-453BC5FE333C}"/>
              </a:ext>
            </a:extLst>
          </p:cNvPr>
          <p:cNvSpPr>
            <a:spLocks noGrp="1"/>
          </p:cNvSpPr>
          <p:nvPr>
            <p:ph idx="1"/>
          </p:nvPr>
        </p:nvSpPr>
        <p:spPr>
          <a:xfrm>
            <a:off x="1024128" y="1823551"/>
            <a:ext cx="8310372" cy="4600712"/>
          </a:xfrm>
        </p:spPr>
        <p:txBody>
          <a:bodyPr>
            <a:noAutofit/>
          </a:bodyPr>
          <a:lstStyle/>
          <a:p>
            <a:pPr marL="0" lvl="0" indent="0">
              <a:buNone/>
            </a:pPr>
            <a:r>
              <a:rPr lang="en-US" sz="2800" dirty="0">
                <a:latin typeface="Arial" panose="020B0604020202020204" pitchFamily="34" charset="0"/>
                <a:cs typeface="Arial" panose="020B0604020202020204" pitchFamily="34" charset="0"/>
              </a:rPr>
              <a:t>Development of:</a:t>
            </a:r>
            <a:r>
              <a:rPr lang="en-US" sz="2800" strike="sngStrike" dirty="0">
                <a:solidFill>
                  <a:srgbClr val="FF0000"/>
                </a:solidFill>
                <a:latin typeface="Arial" panose="020B0604020202020204" pitchFamily="34" charset="0"/>
                <a:cs typeface="Arial" panose="020B0604020202020204" pitchFamily="34" charset="0"/>
              </a:rPr>
              <a:t> </a:t>
            </a:r>
            <a:r>
              <a:rPr lang="en-US" sz="2800" dirty="0">
                <a:latin typeface="Arial" panose="020B0604020202020204" pitchFamily="34" charset="0"/>
                <a:cs typeface="Arial" panose="020B0604020202020204" pitchFamily="34" charset="0"/>
              </a:rPr>
              <a:t> </a:t>
            </a:r>
          </a:p>
          <a:p>
            <a:pPr>
              <a:buFont typeface="Wingdings" panose="05000000000000000000" pitchFamily="2" charset="2"/>
              <a:buChar char="§"/>
            </a:pPr>
            <a:r>
              <a:rPr lang="en-US" sz="1800" dirty="0">
                <a:solidFill>
                  <a:srgbClr val="FF0000"/>
                </a:solidFill>
                <a:latin typeface="Arial" panose="020B0604020202020204" pitchFamily="34" charset="0"/>
                <a:cs typeface="Arial" panose="020B0604020202020204" pitchFamily="34" charset="0"/>
              </a:rPr>
              <a:t> </a:t>
            </a:r>
            <a:r>
              <a:rPr lang="en-US" sz="1800" dirty="0">
                <a:latin typeface="Arial" panose="020B0604020202020204" pitchFamily="34" charset="0"/>
                <a:cs typeface="Arial" panose="020B0604020202020204" pitchFamily="34" charset="0"/>
              </a:rPr>
              <a:t>A</a:t>
            </a:r>
            <a:r>
              <a:rPr lang="en-US" sz="1800" dirty="0">
                <a:solidFill>
                  <a:srgbClr val="FF0000"/>
                </a:solidFill>
                <a:latin typeface="Arial" panose="020B0604020202020204" pitchFamily="34" charset="0"/>
                <a:cs typeface="Arial" panose="020B0604020202020204" pitchFamily="34" charset="0"/>
              </a:rPr>
              <a:t> </a:t>
            </a:r>
            <a:r>
              <a:rPr lang="en-US" sz="1800" dirty="0">
                <a:latin typeface="Arial" panose="020B0604020202020204" pitchFamily="34" charset="0"/>
                <a:cs typeface="Arial" panose="020B0604020202020204" pitchFamily="34" charset="0"/>
              </a:rPr>
              <a:t>PAC / DEL common data set for release in a FHIR API</a:t>
            </a:r>
          </a:p>
          <a:p>
            <a:pPr lvl="0">
              <a:buFont typeface="Wingdings" panose="05000000000000000000" pitchFamily="2" charset="2"/>
              <a:buChar char="§"/>
            </a:pPr>
            <a:r>
              <a:rPr lang="en-US" sz="1800" dirty="0">
                <a:solidFill>
                  <a:srgbClr val="FF0000"/>
                </a:solidFill>
                <a:latin typeface="Arial" panose="020B0604020202020204" pitchFamily="34" charset="0"/>
                <a:cs typeface="Arial" panose="020B0604020202020204" pitchFamily="34" charset="0"/>
              </a:rPr>
              <a:t> </a:t>
            </a:r>
            <a:r>
              <a:rPr lang="en-US" sz="1800" dirty="0">
                <a:latin typeface="Arial" panose="020B0604020202020204" pitchFamily="34" charset="0"/>
                <a:cs typeface="Arial" panose="020B0604020202020204" pitchFamily="34" charset="0"/>
              </a:rPr>
              <a:t>Appropriate FHIR resources for the PAC Data Set</a:t>
            </a:r>
          </a:p>
          <a:p>
            <a:pPr lvl="0">
              <a:buFont typeface="Wingdings" panose="05000000000000000000" pitchFamily="2" charset="2"/>
              <a:buChar char="§"/>
            </a:pPr>
            <a:r>
              <a:rPr lang="en-US" sz="1800" dirty="0">
                <a:latin typeface="Arial" panose="020B0604020202020204" pitchFamily="34" charset="0"/>
                <a:cs typeface="Arial" panose="020B0604020202020204" pitchFamily="34" charset="0"/>
              </a:rPr>
              <a:t> A set of data query profiles that will define the minimum mandatory data elements, extensions, and terminology requirements that must be present in the FHIR resource(s)</a:t>
            </a:r>
          </a:p>
          <a:p>
            <a:pPr lvl="0">
              <a:buFont typeface="Wingdings" panose="05000000000000000000" pitchFamily="2" charset="2"/>
              <a:buChar char="§"/>
            </a:pPr>
            <a:r>
              <a:rPr lang="en-US" sz="1800" dirty="0">
                <a:solidFill>
                  <a:srgbClr val="FF0000"/>
                </a:solidFill>
                <a:latin typeface="Arial" panose="020B0604020202020204" pitchFamily="34" charset="0"/>
                <a:cs typeface="Arial" panose="020B0604020202020204" pitchFamily="34" charset="0"/>
              </a:rPr>
              <a:t> </a:t>
            </a:r>
            <a:r>
              <a:rPr lang="en-US" sz="1800" dirty="0">
                <a:latin typeface="Arial" panose="020B0604020202020204" pitchFamily="34" charset="0"/>
                <a:cs typeface="Arial" panose="020B0604020202020204" pitchFamily="34" charset="0"/>
              </a:rPr>
              <a:t>Implementation guides for PAC providers to release PAC Data Set information</a:t>
            </a:r>
          </a:p>
          <a:p>
            <a:pPr lvl="0">
              <a:buFont typeface="Wingdings" panose="05000000000000000000" pitchFamily="2" charset="2"/>
              <a:buChar char="§"/>
            </a:pPr>
            <a:r>
              <a:rPr lang="en-US" sz="1800" dirty="0">
                <a:solidFill>
                  <a:srgbClr val="FF0000"/>
                </a:solidFill>
                <a:latin typeface="Arial" panose="020B0604020202020204" pitchFamily="34" charset="0"/>
                <a:cs typeface="Arial" panose="020B0604020202020204" pitchFamily="34" charset="0"/>
              </a:rPr>
              <a:t> </a:t>
            </a:r>
            <a:r>
              <a:rPr lang="en-US" sz="1800" dirty="0">
                <a:latin typeface="Arial" panose="020B0604020202020204" pitchFamily="34" charset="0"/>
                <a:cs typeface="Arial" panose="020B0604020202020204" pitchFamily="34" charset="0"/>
              </a:rPr>
              <a:t>A</a:t>
            </a:r>
            <a:r>
              <a:rPr lang="en-US" sz="1800" dirty="0">
                <a:solidFill>
                  <a:srgbClr val="FF0000"/>
                </a:solidFill>
                <a:latin typeface="Arial" panose="020B0604020202020204" pitchFamily="34" charset="0"/>
                <a:cs typeface="Arial" panose="020B0604020202020204" pitchFamily="34" charset="0"/>
              </a:rPr>
              <a:t> </a:t>
            </a:r>
            <a:r>
              <a:rPr lang="en-US" sz="1800" dirty="0">
                <a:latin typeface="Arial" panose="020B0604020202020204" pitchFamily="34" charset="0"/>
                <a:cs typeface="Arial" panose="020B0604020202020204" pitchFamily="34" charset="0"/>
              </a:rPr>
              <a:t>reference implementation that can be validated at a future connectathon</a:t>
            </a:r>
          </a:p>
          <a:p>
            <a:pPr lvl="0">
              <a:buFont typeface="Wingdings" panose="05000000000000000000" pitchFamily="2" charset="2"/>
              <a:buChar char="§"/>
            </a:pPr>
            <a:r>
              <a:rPr lang="en-US" sz="1800" dirty="0">
                <a:latin typeface="Arial" panose="020B0604020202020204" pitchFamily="34" charset="0"/>
                <a:cs typeface="Arial" panose="020B0604020202020204" pitchFamily="34" charset="0"/>
              </a:rPr>
              <a:t> Educational resources for providers and consumer advocates (including family caregivers) for how to access and use their health information</a:t>
            </a:r>
          </a:p>
          <a:p>
            <a:pPr lvl="0">
              <a:buFont typeface="Wingdings" panose="05000000000000000000" pitchFamily="2" charset="2"/>
              <a:buChar char="§"/>
            </a:pPr>
            <a:r>
              <a:rPr lang="en-US" sz="1800" dirty="0">
                <a:latin typeface="Arial" panose="020B0604020202020204" pitchFamily="34" charset="0"/>
                <a:cs typeface="Arial" panose="020B0604020202020204" pitchFamily="34" charset="0"/>
              </a:rPr>
              <a:t> Educational resources for policy-makers education on the benefits of the DEL and other resources</a:t>
            </a:r>
          </a:p>
          <a:p>
            <a:endParaRPr lang="en-US" sz="1800"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379924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FD12A5BA-B063-4B33-AB08-86CF7D23F6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45720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41" name="Straight Connector 40">
            <a:extLst>
              <a:ext uri="{FF2B5EF4-FFF2-40B4-BE49-F238E27FC236}">
                <a16:creationId xmlns:a16="http://schemas.microsoft.com/office/drawing/2014/main" id="{07DFAF29-6BD8-4A93-A292-D6A8C6EFB5D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2" y="5264106"/>
            <a:ext cx="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F3BB34A6-31BD-4BBB-A8C8-C3E81A71F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274"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4EC33B-F784-C545-990D-A95AABDF6F35}"/>
              </a:ext>
            </a:extLst>
          </p:cNvPr>
          <p:cNvSpPr>
            <a:spLocks noGrp="1"/>
          </p:cNvSpPr>
          <p:nvPr>
            <p:ph type="title"/>
          </p:nvPr>
        </p:nvSpPr>
        <p:spPr>
          <a:xfrm>
            <a:off x="5258134" y="640080"/>
            <a:ext cx="6293689" cy="3652405"/>
          </a:xfrm>
        </p:spPr>
        <p:txBody>
          <a:bodyPr vert="horz" lIns="91440" tIns="45720" rIns="91440" bIns="45720" rtlCol="0" anchor="b">
            <a:normAutofit/>
          </a:bodyPr>
          <a:lstStyle/>
          <a:p>
            <a:pPr algn="l"/>
            <a:r>
              <a:rPr lang="en-US" sz="4400" b="1" dirty="0">
                <a:solidFill>
                  <a:schemeClr val="tx1">
                    <a:lumMod val="85000"/>
                    <a:lumOff val="15000"/>
                  </a:schemeClr>
                </a:solidFill>
                <a:latin typeface="Arial" panose="020B0604020202020204" pitchFamily="34" charset="0"/>
                <a:cs typeface="Arial" panose="020B0604020202020204" pitchFamily="34" charset="0"/>
              </a:rPr>
              <a:t>“HOW” the PAC Interoperability Working Group operates </a:t>
            </a:r>
            <a:endParaRPr lang="en-US" sz="4400" dirty="0">
              <a:solidFill>
                <a:schemeClr val="tx1">
                  <a:lumMod val="85000"/>
                  <a:lumOff val="15000"/>
                </a:schemeClr>
              </a:solidFill>
              <a:latin typeface="Arial" panose="020B0604020202020204" pitchFamily="34" charset="0"/>
              <a:cs typeface="Arial" panose="020B0604020202020204" pitchFamily="34" charset="0"/>
            </a:endParaRPr>
          </a:p>
        </p:txBody>
      </p:sp>
      <p:sp>
        <p:nvSpPr>
          <p:cNvPr id="6" name="Text Placeholder 5">
            <a:extLst>
              <a:ext uri="{FF2B5EF4-FFF2-40B4-BE49-F238E27FC236}">
                <a16:creationId xmlns:a16="http://schemas.microsoft.com/office/drawing/2014/main" id="{4D4C58EA-010D-4EF1-84E7-E7BB6924EE12}"/>
              </a:ext>
            </a:extLst>
          </p:cNvPr>
          <p:cNvSpPr>
            <a:spLocks noGrp="1"/>
          </p:cNvSpPr>
          <p:nvPr>
            <p:ph type="body" idx="1"/>
          </p:nvPr>
        </p:nvSpPr>
        <p:spPr>
          <a:xfrm>
            <a:off x="5271524" y="4460708"/>
            <a:ext cx="6419031" cy="1753175"/>
          </a:xfrm>
        </p:spPr>
        <p:txBody>
          <a:bodyPr vert="horz" lIns="91440" tIns="45720" rIns="91440" bIns="45720" rtlCol="0" anchor="t">
            <a:normAutofit fontScale="92500" lnSpcReduction="10000"/>
          </a:bodyPr>
          <a:lstStyle/>
          <a:p>
            <a:pPr marL="285750" indent="-285750">
              <a:buFont typeface="Wingdings" panose="05000000000000000000" pitchFamily="2" charset="2"/>
              <a:buChar char="§"/>
            </a:pPr>
            <a:r>
              <a:rPr lang="en-US" sz="1600" dirty="0">
                <a:solidFill>
                  <a:schemeClr val="tx1"/>
                </a:solidFill>
                <a:latin typeface="Arial" panose="020B0604020202020204" pitchFamily="34" charset="0"/>
                <a:cs typeface="Arial" panose="020B0604020202020204" pitchFamily="34" charset="0"/>
              </a:rPr>
              <a:t>Governance</a:t>
            </a:r>
          </a:p>
          <a:p>
            <a:pPr marL="285750" indent="-285750">
              <a:buFont typeface="Wingdings" panose="05000000000000000000" pitchFamily="2" charset="2"/>
              <a:buChar char="§"/>
            </a:pPr>
            <a:r>
              <a:rPr lang="en-US" sz="1600" dirty="0">
                <a:solidFill>
                  <a:schemeClr val="tx1"/>
                </a:solidFill>
                <a:latin typeface="Arial" panose="020B0604020202020204" pitchFamily="34" charset="0"/>
                <a:cs typeface="Arial" panose="020B0604020202020204" pitchFamily="34" charset="0"/>
              </a:rPr>
              <a:t>R</a:t>
            </a:r>
            <a:r>
              <a:rPr lang="en-US" sz="1600" dirty="0">
                <a:solidFill>
                  <a:schemeClr val="tx1">
                    <a:lumMod val="85000"/>
                    <a:lumOff val="15000"/>
                  </a:schemeClr>
                </a:solidFill>
                <a:latin typeface="Arial" panose="020B0604020202020204" pitchFamily="34" charset="0"/>
                <a:cs typeface="Arial" panose="020B0604020202020204" pitchFamily="34" charset="0"/>
              </a:rPr>
              <a:t>equired </a:t>
            </a:r>
            <a:r>
              <a:rPr lang="en-US" sz="1600" dirty="0">
                <a:solidFill>
                  <a:schemeClr val="tx1"/>
                </a:solidFill>
                <a:latin typeface="Arial" panose="020B0604020202020204" pitchFamily="34" charset="0"/>
                <a:cs typeface="Arial" panose="020B0604020202020204" pitchFamily="34" charset="0"/>
              </a:rPr>
              <a:t>commitment</a:t>
            </a:r>
          </a:p>
          <a:p>
            <a:pPr marL="285750" indent="-285750">
              <a:buFont typeface="Wingdings" panose="05000000000000000000" pitchFamily="2" charset="2"/>
              <a:buChar char="§"/>
            </a:pPr>
            <a:r>
              <a:rPr lang="en-US" sz="1600" dirty="0">
                <a:solidFill>
                  <a:schemeClr val="tx1">
                    <a:lumMod val="85000"/>
                    <a:lumOff val="15000"/>
                  </a:schemeClr>
                </a:solidFill>
                <a:latin typeface="Arial" panose="020B0604020202020204" pitchFamily="34" charset="0"/>
                <a:cs typeface="Arial" panose="020B0604020202020204" pitchFamily="34" charset="0"/>
              </a:rPr>
              <a:t>Meeting frequency/timing</a:t>
            </a:r>
          </a:p>
          <a:p>
            <a:pPr marL="285750" indent="-285750">
              <a:buFont typeface="Wingdings" panose="05000000000000000000" pitchFamily="2" charset="2"/>
              <a:buChar char="§"/>
            </a:pPr>
            <a:r>
              <a:rPr lang="en-US" sz="1600" dirty="0">
                <a:solidFill>
                  <a:schemeClr val="tx1">
                    <a:lumMod val="85000"/>
                    <a:lumOff val="15000"/>
                  </a:schemeClr>
                </a:solidFill>
                <a:latin typeface="Arial" panose="020B0604020202020204" pitchFamily="34" charset="0"/>
                <a:cs typeface="Arial" panose="020B0604020202020204" pitchFamily="34" charset="0"/>
              </a:rPr>
              <a:t>Branding</a:t>
            </a:r>
          </a:p>
          <a:p>
            <a:pPr marL="285750" indent="-285750">
              <a:buFont typeface="Wingdings" panose="05000000000000000000" pitchFamily="2" charset="2"/>
              <a:buChar char="§"/>
            </a:pPr>
            <a:r>
              <a:rPr lang="en-US" sz="1600" dirty="0">
                <a:solidFill>
                  <a:schemeClr val="tx1">
                    <a:lumMod val="85000"/>
                    <a:lumOff val="15000"/>
                  </a:schemeClr>
                </a:solidFill>
                <a:latin typeface="Arial" panose="020B0604020202020204" pitchFamily="34" charset="0"/>
                <a:cs typeface="Arial" panose="020B0604020202020204" pitchFamily="34" charset="0"/>
              </a:rPr>
              <a:t>Collaborations</a:t>
            </a:r>
          </a:p>
          <a:p>
            <a:pPr marL="285750" indent="-285750">
              <a:buFont typeface="Wingdings" panose="05000000000000000000" pitchFamily="2" charset="2"/>
              <a:buChar char="§"/>
            </a:pPr>
            <a:r>
              <a:rPr lang="en-US" sz="1600" dirty="0">
                <a:solidFill>
                  <a:schemeClr val="tx1">
                    <a:lumMod val="85000"/>
                    <a:lumOff val="15000"/>
                  </a:schemeClr>
                </a:solidFill>
                <a:latin typeface="Arial" panose="020B0604020202020204" pitchFamily="34" charset="0"/>
                <a:cs typeface="Arial" panose="020B0604020202020204" pitchFamily="34" charset="0"/>
              </a:rPr>
              <a:t>Communications</a:t>
            </a:r>
          </a:p>
          <a:p>
            <a:pPr marL="285750" indent="-285750">
              <a:buFont typeface="Wingdings" panose="05000000000000000000" pitchFamily="2" charset="2"/>
              <a:buChar char="§"/>
            </a:pPr>
            <a:r>
              <a:rPr lang="en-US" sz="1600" dirty="0">
                <a:solidFill>
                  <a:schemeClr val="tx1">
                    <a:lumMod val="85000"/>
                    <a:lumOff val="15000"/>
                  </a:schemeClr>
                </a:solidFill>
                <a:latin typeface="Arial" panose="020B0604020202020204" pitchFamily="34" charset="0"/>
                <a:cs typeface="Arial" panose="020B0604020202020204" pitchFamily="34" charset="0"/>
              </a:rPr>
              <a:t>Licensing</a:t>
            </a:r>
          </a:p>
          <a:p>
            <a:endParaRPr lang="en-US" sz="1600" dirty="0">
              <a:solidFill>
                <a:schemeClr val="tx1">
                  <a:lumMod val="85000"/>
                  <a:lumOff val="15000"/>
                </a:schemeClr>
              </a:solidFill>
            </a:endParaRPr>
          </a:p>
        </p:txBody>
      </p:sp>
      <p:pic>
        <p:nvPicPr>
          <p:cNvPr id="23" name="Graphic 22" descr="Checklist">
            <a:extLst>
              <a:ext uri="{FF2B5EF4-FFF2-40B4-BE49-F238E27FC236}">
                <a16:creationId xmlns:a16="http://schemas.microsoft.com/office/drawing/2014/main" id="{7F520FB7-C2E2-4576-9F81-9C932AF88AB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33999" y="1422615"/>
            <a:ext cx="3993942" cy="3993942"/>
          </a:xfrm>
          <a:prstGeom prst="rect">
            <a:avLst/>
          </a:prstGeom>
        </p:spPr>
      </p:pic>
      <p:cxnSp>
        <p:nvCxnSpPr>
          <p:cNvPr id="45" name="Straight Connector 44">
            <a:extLst>
              <a:ext uri="{FF2B5EF4-FFF2-40B4-BE49-F238E27FC236}">
                <a16:creationId xmlns:a16="http://schemas.microsoft.com/office/drawing/2014/main" id="{6FF4E9B4-BE85-45F4-8672-47D51F1401B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309640" y="4388141"/>
            <a:ext cx="5852160"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751672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2A6BB2-70C2-8049-A5B1-A2379C99637E}"/>
              </a:ext>
            </a:extLst>
          </p:cNvPr>
          <p:cNvSpPr>
            <a:spLocks noGrp="1"/>
          </p:cNvSpPr>
          <p:nvPr>
            <p:ph type="title"/>
          </p:nvPr>
        </p:nvSpPr>
        <p:spPr>
          <a:xfrm>
            <a:off x="1024128" y="585216"/>
            <a:ext cx="8018272" cy="1499616"/>
          </a:xfrm>
        </p:spPr>
        <p:txBody>
          <a:bodyPr>
            <a:normAutofit/>
          </a:bodyPr>
          <a:lstStyle/>
          <a:p>
            <a:r>
              <a:rPr lang="en-US" sz="4000" b="1" dirty="0">
                <a:latin typeface="Arial" panose="020B0604020202020204" pitchFamily="34" charset="0"/>
                <a:cs typeface="Arial" panose="020B0604020202020204" pitchFamily="34" charset="0"/>
              </a:rPr>
              <a:t>Governance</a:t>
            </a:r>
          </a:p>
        </p:txBody>
      </p:sp>
      <p:sp>
        <p:nvSpPr>
          <p:cNvPr id="3" name="Content Placeholder 2">
            <a:extLst>
              <a:ext uri="{FF2B5EF4-FFF2-40B4-BE49-F238E27FC236}">
                <a16:creationId xmlns:a16="http://schemas.microsoft.com/office/drawing/2014/main" id="{247E71F0-56A7-7246-9742-3A503A86FD27}"/>
              </a:ext>
            </a:extLst>
          </p:cNvPr>
          <p:cNvSpPr>
            <a:spLocks noGrp="1"/>
          </p:cNvSpPr>
          <p:nvPr>
            <p:ph idx="1"/>
          </p:nvPr>
        </p:nvSpPr>
        <p:spPr>
          <a:xfrm>
            <a:off x="561109" y="1885950"/>
            <a:ext cx="8910205" cy="4867275"/>
          </a:xfrm>
        </p:spPr>
        <p:txBody>
          <a:bodyPr>
            <a:normAutofit/>
          </a:bodyPr>
          <a:lstStyle/>
          <a:p>
            <a:r>
              <a:rPr lang="en-US" sz="2800" b="1" dirty="0">
                <a:latin typeface="Arial" panose="020B0604020202020204" pitchFamily="34" charset="0"/>
                <a:cs typeface="Arial" panose="020B0604020202020204" pitchFamily="34" charset="0"/>
              </a:rPr>
              <a:t>Leadership</a:t>
            </a:r>
          </a:p>
          <a:p>
            <a:pPr lvl="2">
              <a:buFont typeface="Wingdings" pitchFamily="2" charset="2"/>
              <a:buChar char="§"/>
            </a:pPr>
            <a:r>
              <a:rPr lang="en-US" sz="2400" dirty="0">
                <a:latin typeface="Arial" panose="020B0604020202020204" pitchFamily="34" charset="0"/>
                <a:cs typeface="Arial" panose="020B0604020202020204" pitchFamily="34" charset="0"/>
              </a:rPr>
              <a:t> Project Management: Dave Hill, MITRE</a:t>
            </a:r>
          </a:p>
          <a:p>
            <a:pPr lvl="2">
              <a:buFont typeface="Wingdings" pitchFamily="2" charset="2"/>
              <a:buChar char="§"/>
            </a:pPr>
            <a:r>
              <a:rPr lang="en-US" sz="2400" dirty="0">
                <a:latin typeface="Arial" panose="020B0604020202020204" pitchFamily="34" charset="0"/>
                <a:cs typeface="Arial" panose="020B0604020202020204" pitchFamily="34" charset="0"/>
              </a:rPr>
              <a:t> Task group leaders</a:t>
            </a:r>
            <a:endParaRPr lang="en-US" sz="2400" b="1" dirty="0">
              <a:latin typeface="Arial" panose="020B0604020202020204" pitchFamily="34" charset="0"/>
              <a:cs typeface="Arial" panose="020B0604020202020204" pitchFamily="34" charset="0"/>
            </a:endParaRPr>
          </a:p>
          <a:p>
            <a:r>
              <a:rPr lang="en-US" sz="2800" b="1" dirty="0">
                <a:latin typeface="Arial" panose="020B0604020202020204" pitchFamily="34" charset="0"/>
                <a:cs typeface="Arial" panose="020B0604020202020204" pitchFamily="34" charset="0"/>
              </a:rPr>
              <a:t>Consensus Decision-making</a:t>
            </a:r>
          </a:p>
          <a:p>
            <a:pPr lvl="2">
              <a:spcAft>
                <a:spcPts val="1000"/>
              </a:spcAft>
              <a:buFont typeface="Wingdings" panose="05000000000000000000" pitchFamily="2" charset="2"/>
              <a:buChar char="§"/>
            </a:pPr>
            <a:r>
              <a:rPr lang="en-US" sz="2400" b="1" dirty="0">
                <a:latin typeface="Arial" panose="020B0604020202020204" pitchFamily="34" charset="0"/>
                <a:cs typeface="Arial" panose="020B0604020202020204" pitchFamily="34" charset="0"/>
              </a:rPr>
              <a:t> Principle One: </a:t>
            </a:r>
            <a:r>
              <a:rPr lang="en-US" sz="2400" dirty="0">
                <a:latin typeface="Arial" panose="020B0604020202020204" pitchFamily="34" charset="0"/>
                <a:cs typeface="Arial" panose="020B0604020202020204" pitchFamily="34" charset="0"/>
              </a:rPr>
              <a:t>Seek informed consensus but there is not a requirement to get perfect agreement</a:t>
            </a:r>
          </a:p>
          <a:p>
            <a:pPr lvl="2">
              <a:spcAft>
                <a:spcPts val="1000"/>
              </a:spcAft>
              <a:buFont typeface="Wingdings" panose="05000000000000000000" pitchFamily="2" charset="2"/>
              <a:buChar char="§"/>
            </a:pPr>
            <a:r>
              <a:rPr lang="en-US" sz="2400" b="1" dirty="0">
                <a:latin typeface="Arial" panose="020B0604020202020204" pitchFamily="34" charset="0"/>
                <a:cs typeface="Arial" panose="020B0604020202020204" pitchFamily="34" charset="0"/>
              </a:rPr>
              <a:t> Principle Two: </a:t>
            </a:r>
            <a:r>
              <a:rPr lang="en-US" sz="2400" dirty="0">
                <a:latin typeface="Arial" panose="020B0604020202020204" pitchFamily="34" charset="0"/>
                <a:cs typeface="Arial" panose="020B0604020202020204" pitchFamily="34" charset="0"/>
              </a:rPr>
              <a:t>It is the duty of the leader to declare when a consensus exits</a:t>
            </a:r>
          </a:p>
          <a:p>
            <a:pPr lvl="2">
              <a:spcAft>
                <a:spcPts val="1000"/>
              </a:spcAft>
              <a:buFont typeface="Wingdings" panose="05000000000000000000" pitchFamily="2" charset="2"/>
              <a:buChar char="§"/>
            </a:pPr>
            <a:r>
              <a:rPr lang="en-US" sz="2400" b="1" dirty="0">
                <a:latin typeface="Arial" panose="020B0604020202020204" pitchFamily="34" charset="0"/>
                <a:cs typeface="Arial" panose="020B0604020202020204" pitchFamily="34" charset="0"/>
              </a:rPr>
              <a:t> Principle Three: </a:t>
            </a:r>
            <a:r>
              <a:rPr lang="en-US" sz="2400" dirty="0">
                <a:latin typeface="Arial" panose="020B0604020202020204" pitchFamily="34" charset="0"/>
                <a:cs typeface="Arial" panose="020B0604020202020204" pitchFamily="34" charset="0"/>
              </a:rPr>
              <a:t>Recognize and report minority opinions</a:t>
            </a:r>
          </a:p>
          <a:p>
            <a:pPr lvl="2">
              <a:spcAft>
                <a:spcPts val="1000"/>
              </a:spcAft>
              <a:buFont typeface="Wingdings" panose="05000000000000000000" pitchFamily="2" charset="2"/>
              <a:buChar char="§"/>
            </a:pPr>
            <a:r>
              <a:rPr lang="en-US" sz="2400" b="1" dirty="0">
                <a:latin typeface="Arial" panose="020B0604020202020204" pitchFamily="34" charset="0"/>
                <a:cs typeface="Arial" panose="020B0604020202020204" pitchFamily="34" charset="0"/>
              </a:rPr>
              <a:t> Principle Four: </a:t>
            </a:r>
            <a:r>
              <a:rPr lang="en-US" sz="2400" dirty="0">
                <a:latin typeface="Arial" panose="020B0604020202020204" pitchFamily="34" charset="0"/>
                <a:cs typeface="Arial" panose="020B0604020202020204" pitchFamily="34" charset="0"/>
              </a:rPr>
              <a:t>Continuously move toward a productive conclusion</a:t>
            </a:r>
          </a:p>
          <a:p>
            <a:pPr marL="356616" lvl="2" indent="-45720">
              <a:buNone/>
            </a:pPr>
            <a:endParaRPr lang="en-US" sz="2400" b="1" dirty="0"/>
          </a:p>
          <a:p>
            <a:pPr lvl="0"/>
            <a:endParaRPr lang="en-US" sz="2400" dirty="0"/>
          </a:p>
          <a:p>
            <a:pPr marL="0" indent="0">
              <a:buNone/>
            </a:pPr>
            <a:endParaRPr lang="en-US"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w Cen MT" panose="020B0602020104020603"/>
              <a:ea typeface="+mn-ea"/>
              <a:cs typeface="+mn-cs"/>
            </a:endParaRPr>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Tree>
    <p:extLst>
      <p:ext uri="{BB962C8B-B14F-4D97-AF65-F5344CB8AC3E}">
        <p14:creationId xmlns:p14="http://schemas.microsoft.com/office/powerpoint/2010/main" val="323181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DA38CA-C236-424F-A288-68F5C66D0AEF}"/>
              </a:ext>
            </a:extLst>
          </p:cNvPr>
          <p:cNvSpPr>
            <a:spLocks noGrp="1"/>
          </p:cNvSpPr>
          <p:nvPr>
            <p:ph type="title"/>
          </p:nvPr>
        </p:nvSpPr>
        <p:spPr/>
        <p:txBody>
          <a:bodyPr>
            <a:normAutofit/>
          </a:bodyPr>
          <a:lstStyle/>
          <a:p>
            <a:r>
              <a:rPr lang="en-US" sz="4000" b="1" dirty="0" err="1">
                <a:latin typeface="Arial" panose="020B0604020202020204" pitchFamily="34" charset="0"/>
                <a:cs typeface="Arial" panose="020B0604020202020204" pitchFamily="34" charset="0"/>
              </a:rPr>
              <a:t>ROles</a:t>
            </a:r>
            <a:r>
              <a:rPr lang="en-US" sz="4000" b="1" dirty="0">
                <a:latin typeface="Arial" panose="020B0604020202020204" pitchFamily="34" charset="0"/>
                <a:cs typeface="Arial" panose="020B0604020202020204" pitchFamily="34" charset="0"/>
              </a:rPr>
              <a:t> and responsibilities of CMS and ONC</a:t>
            </a:r>
          </a:p>
        </p:txBody>
      </p:sp>
      <p:sp>
        <p:nvSpPr>
          <p:cNvPr id="3" name="Content Placeholder 2">
            <a:extLst>
              <a:ext uri="{FF2B5EF4-FFF2-40B4-BE49-F238E27FC236}">
                <a16:creationId xmlns:a16="http://schemas.microsoft.com/office/drawing/2014/main" id="{24606C61-C9D7-4AE7-8AEC-DE8DB21393D0}"/>
              </a:ext>
            </a:extLst>
          </p:cNvPr>
          <p:cNvSpPr>
            <a:spLocks noGrp="1"/>
          </p:cNvSpPr>
          <p:nvPr>
            <p:ph idx="1"/>
          </p:nvPr>
        </p:nvSpPr>
        <p:spPr>
          <a:xfrm>
            <a:off x="1024128" y="2276475"/>
            <a:ext cx="10101072" cy="4023360"/>
          </a:xfrm>
        </p:spPr>
        <p:txBody>
          <a:bodyPr/>
          <a:lstStyle/>
          <a:p>
            <a:pPr>
              <a:buFont typeface="Wingdings" panose="05000000000000000000" pitchFamily="2" charset="2"/>
              <a:buChar char="§"/>
            </a:pPr>
            <a:r>
              <a:rPr lang="en-US" dirty="0">
                <a:latin typeface="Arial" panose="020B0604020202020204" pitchFamily="34" charset="0"/>
                <a:cs typeface="Arial" panose="020B0604020202020204" pitchFamily="34" charset="0"/>
              </a:rPr>
              <a:t> Starting the Post Acute Care Interoperability Work Group</a:t>
            </a:r>
          </a:p>
          <a:p>
            <a:pPr>
              <a:buFont typeface="Wingdings" panose="05000000000000000000" pitchFamily="2" charset="2"/>
              <a:buChar char="§"/>
            </a:pPr>
            <a:r>
              <a:rPr lang="en-US" dirty="0">
                <a:latin typeface="Arial" panose="020B0604020202020204" pitchFamily="34" charset="0"/>
                <a:cs typeface="Arial" panose="020B0604020202020204" pitchFamily="34" charset="0"/>
              </a:rPr>
              <a:t> Participating in Work Group efforts and engaging with stakeholders</a:t>
            </a:r>
          </a:p>
          <a:p>
            <a:pPr>
              <a:buFont typeface="Wingdings" panose="05000000000000000000" pitchFamily="2" charset="2"/>
              <a:buChar char="§"/>
            </a:pPr>
            <a:r>
              <a:rPr lang="en-US" dirty="0">
                <a:latin typeface="Arial" panose="020B0604020202020204" pitchFamily="34" charset="0"/>
                <a:cs typeface="Arial" panose="020B0604020202020204" pitchFamily="34" charset="0"/>
              </a:rPr>
              <a:t> Assisting with the transition of efforts to industry to meet long term goals of interoperability</a:t>
            </a:r>
          </a:p>
        </p:txBody>
      </p:sp>
    </p:spTree>
    <p:extLst>
      <p:ext uri="{BB962C8B-B14F-4D97-AF65-F5344CB8AC3E}">
        <p14:creationId xmlns:p14="http://schemas.microsoft.com/office/powerpoint/2010/main" val="22968335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5555F-C441-E940-BE40-3CFF39C6B6A0}"/>
              </a:ext>
            </a:extLst>
          </p:cNvPr>
          <p:cNvSpPr>
            <a:spLocks noGrp="1"/>
          </p:cNvSpPr>
          <p:nvPr>
            <p:ph type="title"/>
          </p:nvPr>
        </p:nvSpPr>
        <p:spPr/>
        <p:txBody>
          <a:bodyPr>
            <a:normAutofit/>
          </a:bodyPr>
          <a:lstStyle/>
          <a:p>
            <a:r>
              <a:rPr lang="en-US" sz="4000" b="1" dirty="0">
                <a:latin typeface="Arial" panose="020B0604020202020204" pitchFamily="34" charset="0"/>
                <a:cs typeface="Arial" panose="020B0604020202020204" pitchFamily="34" charset="0"/>
              </a:rPr>
              <a:t>Commitment</a:t>
            </a:r>
          </a:p>
        </p:txBody>
      </p:sp>
      <p:sp>
        <p:nvSpPr>
          <p:cNvPr id="3" name="Content Placeholder 2">
            <a:extLst>
              <a:ext uri="{FF2B5EF4-FFF2-40B4-BE49-F238E27FC236}">
                <a16:creationId xmlns:a16="http://schemas.microsoft.com/office/drawing/2014/main" id="{61D8B6E4-1AF6-D04B-8A27-07E698E5D030}"/>
              </a:ext>
            </a:extLst>
          </p:cNvPr>
          <p:cNvSpPr>
            <a:spLocks noGrp="1"/>
          </p:cNvSpPr>
          <p:nvPr>
            <p:ph idx="1"/>
          </p:nvPr>
        </p:nvSpPr>
        <p:spPr>
          <a:xfrm>
            <a:off x="838199" y="1825624"/>
            <a:ext cx="10846377" cy="4840143"/>
          </a:xfrm>
        </p:spPr>
        <p:txBody>
          <a:bodyPr>
            <a:normAutofit lnSpcReduction="10000"/>
          </a:bodyPr>
          <a:lstStyle/>
          <a:p>
            <a:r>
              <a:rPr lang="en-US" dirty="0">
                <a:latin typeface="Arial" panose="020B0604020202020204" pitchFamily="34" charset="0"/>
                <a:cs typeface="Arial" panose="020B0604020202020204" pitchFamily="34" charset="0"/>
              </a:rPr>
              <a:t>What does it mean to be a “committed member”?</a:t>
            </a:r>
          </a:p>
          <a:p>
            <a:pPr>
              <a:buFont typeface="Wingdings" panose="05000000000000000000" pitchFamily="2" charset="2"/>
              <a:buChar char="§"/>
            </a:pPr>
            <a:r>
              <a:rPr lang="en-US" dirty="0">
                <a:latin typeface="Arial" panose="020B0604020202020204" pitchFamily="34" charset="0"/>
                <a:cs typeface="Arial" panose="020B0604020202020204" pitchFamily="34" charset="0"/>
              </a:rPr>
              <a:t> Building on the success of DaVinci, Argonaut, and the CARIN projects, participants who join the workgroup must be </a:t>
            </a:r>
            <a:r>
              <a:rPr lang="en-US" b="1" dirty="0">
                <a:latin typeface="Arial" panose="020B0604020202020204" pitchFamily="34" charset="0"/>
                <a:cs typeface="Arial" panose="020B0604020202020204" pitchFamily="34" charset="0"/>
              </a:rPr>
              <a:t>“meaningful, active contributors” </a:t>
            </a:r>
            <a:r>
              <a:rPr lang="en-US" dirty="0">
                <a:latin typeface="Arial" panose="020B0604020202020204" pitchFamily="34" charset="0"/>
                <a:cs typeface="Arial" panose="020B0604020202020204" pitchFamily="34" charset="0"/>
              </a:rPr>
              <a:t>to the overall success of the project. </a:t>
            </a:r>
          </a:p>
          <a:p>
            <a:pPr>
              <a:buFont typeface="Wingdings" panose="05000000000000000000" pitchFamily="2" charset="2"/>
              <a:buChar char="§"/>
            </a:pPr>
            <a:r>
              <a:rPr lang="en-US" dirty="0">
                <a:latin typeface="Arial" panose="020B0604020202020204" pitchFamily="34" charset="0"/>
                <a:cs typeface="Arial" panose="020B0604020202020204" pitchFamily="34" charset="0"/>
              </a:rPr>
              <a:t> Those contributions include but are not limited to: </a:t>
            </a:r>
          </a:p>
          <a:p>
            <a:pPr lvl="2"/>
            <a:r>
              <a:rPr lang="en-US" sz="1500" dirty="0">
                <a:latin typeface="Arial" panose="020B0604020202020204" pitchFamily="34" charset="0"/>
                <a:cs typeface="Arial" panose="020B0604020202020204" pitchFamily="34" charset="0"/>
              </a:rPr>
              <a:t>Knowledge of the subject matter </a:t>
            </a:r>
          </a:p>
          <a:p>
            <a:pPr lvl="2"/>
            <a:r>
              <a:rPr lang="en-US" sz="1500" dirty="0">
                <a:latin typeface="Arial" panose="020B0604020202020204" pitchFamily="34" charset="0"/>
                <a:cs typeface="Arial" panose="020B0604020202020204" pitchFamily="34" charset="0"/>
              </a:rPr>
              <a:t>Scalability of implementing the eventual solution</a:t>
            </a:r>
          </a:p>
          <a:p>
            <a:pPr lvl="2"/>
            <a:r>
              <a:rPr lang="en-US" sz="1500" dirty="0">
                <a:latin typeface="Arial" panose="020B0604020202020204" pitchFamily="34" charset="0"/>
                <a:cs typeface="Arial" panose="020B0604020202020204" pitchFamily="34" charset="0"/>
              </a:rPr>
              <a:t>Willingness to assist in the delivery of key deliverables and project artifacts</a:t>
            </a:r>
          </a:p>
          <a:p>
            <a:pPr lvl="2"/>
            <a:r>
              <a:rPr lang="en-US" sz="1500" dirty="0">
                <a:latin typeface="Arial" panose="020B0604020202020204" pitchFamily="34" charset="0"/>
                <a:cs typeface="Arial" panose="020B0604020202020204" pitchFamily="34" charset="0"/>
              </a:rPr>
              <a:t>Assistance in testing frameworks</a:t>
            </a:r>
          </a:p>
          <a:p>
            <a:pPr>
              <a:buFont typeface="Wingdings" panose="05000000000000000000" pitchFamily="2" charset="2"/>
              <a:buChar char="§"/>
            </a:pPr>
            <a:r>
              <a:rPr lang="en-US" dirty="0">
                <a:latin typeface="Arial" panose="020B0604020202020204" pitchFamily="34" charset="0"/>
                <a:cs typeface="Arial" panose="020B0604020202020204" pitchFamily="34" charset="0"/>
              </a:rPr>
              <a:t> The project leadership team will meet with each participant to discuss ways in which they plan to contribute to this overall effort. </a:t>
            </a:r>
          </a:p>
          <a:p>
            <a:pPr>
              <a:buFont typeface="Wingdings" panose="05000000000000000000" pitchFamily="2" charset="2"/>
              <a:buChar char="§"/>
            </a:pPr>
            <a:r>
              <a:rPr lang="en-US" dirty="0">
                <a:latin typeface="Arial" panose="020B0604020202020204" pitchFamily="34" charset="0"/>
                <a:cs typeface="Arial" panose="020B0604020202020204" pitchFamily="34" charset="0"/>
              </a:rPr>
              <a:t> The working group(s) will only involve individuals and organizations who are actively making meaningful contributions to the overall success of the project based on the discretion of the project leadership team. </a:t>
            </a:r>
          </a:p>
        </p:txBody>
      </p:sp>
    </p:spTree>
    <p:extLst>
      <p:ext uri="{BB962C8B-B14F-4D97-AF65-F5344CB8AC3E}">
        <p14:creationId xmlns:p14="http://schemas.microsoft.com/office/powerpoint/2010/main" val="20905861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BE2EE0-42F1-BF4E-BC01-C5949A2EF2F5}"/>
              </a:ext>
            </a:extLst>
          </p:cNvPr>
          <p:cNvSpPr>
            <a:spLocks noGrp="1"/>
          </p:cNvSpPr>
          <p:nvPr>
            <p:ph type="title"/>
          </p:nvPr>
        </p:nvSpPr>
        <p:spPr>
          <a:xfrm>
            <a:off x="1024127" y="585216"/>
            <a:ext cx="8445693" cy="1499616"/>
          </a:xfrm>
        </p:spPr>
        <p:txBody>
          <a:bodyPr>
            <a:normAutofit/>
          </a:bodyPr>
          <a:lstStyle/>
          <a:p>
            <a:r>
              <a:rPr lang="en-US" sz="4000" b="1" dirty="0">
                <a:latin typeface="Arial" panose="020B0604020202020204" pitchFamily="34" charset="0"/>
                <a:cs typeface="Arial" panose="020B0604020202020204" pitchFamily="34" charset="0"/>
              </a:rPr>
              <a:t>Meeting frequency / timing</a:t>
            </a:r>
          </a:p>
        </p:txBody>
      </p:sp>
      <p:sp>
        <p:nvSpPr>
          <p:cNvPr id="3" name="Content Placeholder 2">
            <a:extLst>
              <a:ext uri="{FF2B5EF4-FFF2-40B4-BE49-F238E27FC236}">
                <a16:creationId xmlns:a16="http://schemas.microsoft.com/office/drawing/2014/main" id="{23134CA6-5EFA-D74D-B59D-AD1A15550F49}"/>
              </a:ext>
            </a:extLst>
          </p:cNvPr>
          <p:cNvSpPr>
            <a:spLocks noGrp="1"/>
          </p:cNvSpPr>
          <p:nvPr>
            <p:ph idx="1"/>
          </p:nvPr>
        </p:nvSpPr>
        <p:spPr>
          <a:xfrm>
            <a:off x="1024128" y="2333625"/>
            <a:ext cx="8445692" cy="3975735"/>
          </a:xfrm>
        </p:spPr>
        <p:txBody>
          <a:bodyPr>
            <a:normAutofit/>
          </a:bodyPr>
          <a:lstStyle/>
          <a:p>
            <a:pPr>
              <a:buFont typeface="Wingdings" panose="05000000000000000000" pitchFamily="2" charset="2"/>
              <a:buChar char="§"/>
            </a:pPr>
            <a:r>
              <a:rPr lang="en-US" sz="2800" b="1" dirty="0">
                <a:solidFill>
                  <a:srgbClr val="FF0000"/>
                </a:solidFill>
                <a:latin typeface="Arial" panose="020B0604020202020204" pitchFamily="34" charset="0"/>
                <a:cs typeface="Arial" panose="020B0604020202020204" pitchFamily="34" charset="0"/>
              </a:rPr>
              <a:t> </a:t>
            </a:r>
            <a:r>
              <a:rPr lang="en-US" sz="2800" b="1" dirty="0">
                <a:latin typeface="Arial" panose="020B0604020202020204" pitchFamily="34" charset="0"/>
                <a:cs typeface="Arial" panose="020B0604020202020204" pitchFamily="34" charset="0"/>
              </a:rPr>
              <a:t>Program Meetings – monthly, one-hour</a:t>
            </a:r>
          </a:p>
          <a:p>
            <a:pPr lvl="2">
              <a:buFont typeface="Wingdings" panose="05000000000000000000" pitchFamily="2" charset="2"/>
              <a:buChar char="§"/>
            </a:pPr>
            <a:r>
              <a:rPr lang="en-US" sz="2400" dirty="0">
                <a:latin typeface="Arial" panose="020B0604020202020204" pitchFamily="34" charset="0"/>
                <a:cs typeface="Arial" panose="020B0604020202020204" pitchFamily="34" charset="0"/>
              </a:rPr>
              <a:t> Observers and passive involvement</a:t>
            </a:r>
          </a:p>
          <a:p>
            <a:pPr marL="128016" lvl="1" indent="0">
              <a:buNone/>
            </a:pPr>
            <a:endParaRPr lang="en-US" b="1" dirty="0">
              <a:latin typeface="Arial" panose="020B0604020202020204" pitchFamily="34" charset="0"/>
              <a:cs typeface="Arial" panose="020B0604020202020204" pitchFamily="34" charset="0"/>
            </a:endParaRPr>
          </a:p>
          <a:p>
            <a:pPr>
              <a:buFont typeface="Wingdings" panose="05000000000000000000" pitchFamily="2" charset="2"/>
              <a:buChar char="§"/>
            </a:pPr>
            <a:r>
              <a:rPr lang="en-US" sz="2800" b="1" dirty="0">
                <a:solidFill>
                  <a:srgbClr val="FF0000"/>
                </a:solidFill>
                <a:latin typeface="Arial" panose="020B0604020202020204" pitchFamily="34" charset="0"/>
                <a:cs typeface="Arial" panose="020B0604020202020204" pitchFamily="34" charset="0"/>
              </a:rPr>
              <a:t> </a:t>
            </a:r>
            <a:r>
              <a:rPr lang="en-US" sz="2800" b="1" dirty="0">
                <a:latin typeface="Arial" panose="020B0604020202020204" pitchFamily="34" charset="0"/>
                <a:cs typeface="Arial" panose="020B0604020202020204" pitchFamily="34" charset="0"/>
              </a:rPr>
              <a:t>Project / Task meetings – weekly, one-hour</a:t>
            </a:r>
          </a:p>
          <a:p>
            <a:pPr lvl="2"/>
            <a:r>
              <a:rPr lang="en-US" sz="2400" dirty="0">
                <a:latin typeface="Arial" panose="020B0604020202020204" pitchFamily="34" charset="0"/>
                <a:cs typeface="Arial" panose="020B0604020202020204" pitchFamily="34" charset="0"/>
              </a:rPr>
              <a:t>Meaningful, active contributors who are gaining consensus on the building and testing of the FHIR implementation guides </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274223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1CB45-B440-E947-9831-DE7E5E83C101}"/>
              </a:ext>
            </a:extLst>
          </p:cNvPr>
          <p:cNvSpPr>
            <a:spLocks noGrp="1"/>
          </p:cNvSpPr>
          <p:nvPr>
            <p:ph type="title"/>
          </p:nvPr>
        </p:nvSpPr>
        <p:spPr>
          <a:xfrm>
            <a:off x="1024128" y="585216"/>
            <a:ext cx="8018272" cy="1499616"/>
          </a:xfrm>
        </p:spPr>
        <p:txBody>
          <a:bodyPr>
            <a:normAutofit/>
          </a:bodyPr>
          <a:lstStyle/>
          <a:p>
            <a:r>
              <a:rPr lang="en-US" sz="4000" b="1" dirty="0">
                <a:latin typeface="Arial" panose="020B0604020202020204" pitchFamily="34" charset="0"/>
                <a:cs typeface="Arial" panose="020B0604020202020204" pitchFamily="34" charset="0"/>
              </a:rPr>
              <a:t>Branding</a:t>
            </a:r>
          </a:p>
        </p:txBody>
      </p:sp>
      <p:sp>
        <p:nvSpPr>
          <p:cNvPr id="3" name="Content Placeholder 2">
            <a:extLst>
              <a:ext uri="{FF2B5EF4-FFF2-40B4-BE49-F238E27FC236}">
                <a16:creationId xmlns:a16="http://schemas.microsoft.com/office/drawing/2014/main" id="{973712E1-8CD6-C84C-B7F9-1BD593380454}"/>
              </a:ext>
            </a:extLst>
          </p:cNvPr>
          <p:cNvSpPr>
            <a:spLocks noGrp="1"/>
          </p:cNvSpPr>
          <p:nvPr>
            <p:ph idx="1"/>
          </p:nvPr>
        </p:nvSpPr>
        <p:spPr>
          <a:xfrm>
            <a:off x="1024128" y="2286000"/>
            <a:ext cx="8018271" cy="4023360"/>
          </a:xfrm>
        </p:spPr>
        <p:txBody>
          <a:bodyPr>
            <a:normAutofit/>
          </a:bodyPr>
          <a:lstStyle/>
          <a:p>
            <a:pPr>
              <a:buFont typeface="Wingdings" panose="05000000000000000000" pitchFamily="2" charset="2"/>
              <a:buChar char="§"/>
            </a:pPr>
            <a:r>
              <a:rPr lang="en-US" sz="2800" b="1" dirty="0">
                <a:latin typeface="Arial" panose="020B0604020202020204" pitchFamily="34" charset="0"/>
                <a:cs typeface="Arial" panose="020B0604020202020204" pitchFamily="34" charset="0"/>
              </a:rPr>
              <a:t> Name</a:t>
            </a:r>
          </a:p>
          <a:p>
            <a:pPr lvl="2"/>
            <a:r>
              <a:rPr lang="en-US" sz="2400" dirty="0">
                <a:latin typeface="Arial" panose="020B0604020202020204" pitchFamily="34" charset="0"/>
                <a:cs typeface="Arial" panose="020B0604020202020204" pitchFamily="34" charset="0"/>
              </a:rPr>
              <a:t>Must be eligible for trademarking</a:t>
            </a:r>
          </a:p>
          <a:p>
            <a:pPr lvl="2"/>
            <a:r>
              <a:rPr lang="en-US" sz="2400" dirty="0">
                <a:latin typeface="Arial" panose="020B0604020202020204" pitchFamily="34" charset="0"/>
                <a:cs typeface="Arial" panose="020B0604020202020204" pitchFamily="34" charset="0"/>
              </a:rPr>
              <a:t>Must have an available domain</a:t>
            </a:r>
          </a:p>
          <a:p>
            <a:pPr lvl="4"/>
            <a:r>
              <a:rPr lang="en-US" sz="1800" dirty="0">
                <a:latin typeface="Arial" panose="020B0604020202020204" pitchFamily="34" charset="0"/>
                <a:cs typeface="Arial" panose="020B0604020202020204" pitchFamily="34" charset="0"/>
              </a:rPr>
              <a:t>E.g. &lt;name&gt;.org, project&lt;name&gt;.org, &lt;name&gt;project.org, etc.</a:t>
            </a:r>
          </a:p>
          <a:p>
            <a:pPr>
              <a:buFont typeface="Wingdings" panose="05000000000000000000" pitchFamily="2" charset="2"/>
              <a:buChar char="§"/>
            </a:pPr>
            <a:r>
              <a:rPr lang="en-US" sz="2800" b="1" dirty="0">
                <a:latin typeface="Arial" panose="020B0604020202020204" pitchFamily="34" charset="0"/>
                <a:cs typeface="Arial" panose="020B0604020202020204" pitchFamily="34" charset="0"/>
              </a:rPr>
              <a:t> Logo</a:t>
            </a:r>
          </a:p>
          <a:p>
            <a:pPr>
              <a:buFont typeface="Wingdings" panose="05000000000000000000" pitchFamily="2" charset="2"/>
              <a:buChar char="§"/>
            </a:pPr>
            <a:r>
              <a:rPr lang="en-US" sz="2800" b="1" dirty="0">
                <a:latin typeface="Arial" panose="020B0604020202020204" pitchFamily="34" charset="0"/>
                <a:cs typeface="Arial" panose="020B0604020202020204" pitchFamily="34" charset="0"/>
              </a:rPr>
              <a:t> Website</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688539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8C0061-50A9-2E4B-BDFD-D82F19F2360F}"/>
              </a:ext>
            </a:extLst>
          </p:cNvPr>
          <p:cNvSpPr>
            <a:spLocks noGrp="1"/>
          </p:cNvSpPr>
          <p:nvPr>
            <p:ph type="title"/>
          </p:nvPr>
        </p:nvSpPr>
        <p:spPr>
          <a:xfrm>
            <a:off x="1024128" y="585216"/>
            <a:ext cx="8018272" cy="1499616"/>
          </a:xfrm>
        </p:spPr>
        <p:txBody>
          <a:bodyPr>
            <a:normAutofit/>
          </a:bodyPr>
          <a:lstStyle/>
          <a:p>
            <a:r>
              <a:rPr lang="en-US" sz="4000" b="1" dirty="0">
                <a:latin typeface="Arial" panose="020B0604020202020204" pitchFamily="34" charset="0"/>
                <a:cs typeface="Arial" panose="020B0604020202020204" pitchFamily="34" charset="0"/>
              </a:rPr>
              <a:t>Collaborations</a:t>
            </a:r>
          </a:p>
        </p:txBody>
      </p:sp>
      <p:sp>
        <p:nvSpPr>
          <p:cNvPr id="3" name="Content Placeholder 2">
            <a:extLst>
              <a:ext uri="{FF2B5EF4-FFF2-40B4-BE49-F238E27FC236}">
                <a16:creationId xmlns:a16="http://schemas.microsoft.com/office/drawing/2014/main" id="{4B44C13F-07D1-AD43-AE1E-3AF8A7B3D7ED}"/>
              </a:ext>
            </a:extLst>
          </p:cNvPr>
          <p:cNvSpPr>
            <a:spLocks noGrp="1"/>
          </p:cNvSpPr>
          <p:nvPr>
            <p:ph idx="1"/>
          </p:nvPr>
        </p:nvSpPr>
        <p:spPr>
          <a:xfrm>
            <a:off x="1024128" y="1923393"/>
            <a:ext cx="8018271" cy="4696482"/>
          </a:xfrm>
        </p:spPr>
        <p:txBody>
          <a:bodyPr>
            <a:normAutofit/>
          </a:bodyPr>
          <a:lstStyle/>
          <a:p>
            <a:pPr>
              <a:buFont typeface="Wingdings" panose="05000000000000000000" pitchFamily="2" charset="2"/>
              <a:buChar char="§"/>
            </a:pPr>
            <a:r>
              <a:rPr lang="en-US" sz="2400" dirty="0">
                <a:latin typeface="Arial" panose="020B0604020202020204" pitchFamily="34" charset="0"/>
                <a:cs typeface="Arial" panose="020B0604020202020204" pitchFamily="34" charset="0"/>
              </a:rPr>
              <a:t> HL7 Argonaut Project</a:t>
            </a:r>
          </a:p>
          <a:p>
            <a:pPr>
              <a:buFont typeface="Wingdings" panose="05000000000000000000" pitchFamily="2" charset="2"/>
              <a:buChar char="§"/>
            </a:pPr>
            <a:r>
              <a:rPr lang="en-US" sz="2400" dirty="0">
                <a:latin typeface="Arial" panose="020B0604020202020204" pitchFamily="34" charset="0"/>
                <a:cs typeface="Arial" panose="020B0604020202020204" pitchFamily="34" charset="0"/>
              </a:rPr>
              <a:t> CARIN Alliance</a:t>
            </a:r>
          </a:p>
          <a:p>
            <a:pPr>
              <a:buFont typeface="Wingdings" panose="05000000000000000000" pitchFamily="2" charset="2"/>
              <a:buChar char="§"/>
            </a:pPr>
            <a:r>
              <a:rPr lang="en-US" sz="2400" dirty="0">
                <a:latin typeface="Arial" panose="020B0604020202020204" pitchFamily="34" charset="0"/>
                <a:cs typeface="Arial" panose="020B0604020202020204" pitchFamily="34" charset="0"/>
              </a:rPr>
              <a:t> Blue Button 2.0</a:t>
            </a:r>
          </a:p>
          <a:p>
            <a:pPr>
              <a:buFont typeface="Wingdings" panose="05000000000000000000" pitchFamily="2" charset="2"/>
              <a:buChar char="§"/>
            </a:pPr>
            <a:r>
              <a:rPr lang="en-US" sz="2400" dirty="0">
                <a:latin typeface="Arial" panose="020B0604020202020204" pitchFamily="34" charset="0"/>
                <a:cs typeface="Arial" panose="020B0604020202020204" pitchFamily="34" charset="0"/>
              </a:rPr>
              <a:t> Da Vinci Project</a:t>
            </a:r>
          </a:p>
          <a:p>
            <a:pPr>
              <a:buFont typeface="Wingdings" panose="05000000000000000000" pitchFamily="2" charset="2"/>
              <a:buChar char="§"/>
            </a:pPr>
            <a:r>
              <a:rPr lang="en-US" sz="2400" dirty="0">
                <a:latin typeface="Arial" panose="020B0604020202020204" pitchFamily="34" charset="0"/>
                <a:cs typeface="Arial" panose="020B0604020202020204" pitchFamily="34" charset="0"/>
              </a:rPr>
              <a:t> Project Poplin</a:t>
            </a:r>
          </a:p>
          <a:p>
            <a:pPr>
              <a:buFont typeface="Wingdings" panose="05000000000000000000" pitchFamily="2" charset="2"/>
              <a:buChar char="§"/>
            </a:pPr>
            <a:r>
              <a:rPr lang="en-US" sz="2400" dirty="0">
                <a:latin typeface="Arial" panose="020B0604020202020204" pitchFamily="34" charset="0"/>
                <a:cs typeface="Arial" panose="020B0604020202020204" pitchFamily="34" charset="0"/>
              </a:rPr>
              <a:t> HL7 Patient Care Working Group</a:t>
            </a:r>
          </a:p>
          <a:p>
            <a:pPr>
              <a:buFont typeface="Wingdings" panose="05000000000000000000" pitchFamily="2" charset="2"/>
              <a:buChar char="§"/>
            </a:pPr>
            <a:r>
              <a:rPr lang="en-US" sz="2400" dirty="0">
                <a:latin typeface="Arial" panose="020B0604020202020204" pitchFamily="34" charset="0"/>
                <a:cs typeface="Arial" panose="020B0604020202020204" pitchFamily="34" charset="0"/>
              </a:rPr>
              <a:t> HL7 Payers Working Group</a:t>
            </a:r>
          </a:p>
          <a:p>
            <a:pPr>
              <a:buFont typeface="Wingdings" panose="05000000000000000000" pitchFamily="2" charset="2"/>
              <a:buChar char="§"/>
            </a:pPr>
            <a:r>
              <a:rPr lang="en-US" sz="2400" dirty="0">
                <a:latin typeface="Arial" panose="020B0604020202020204" pitchFamily="34" charset="0"/>
                <a:cs typeface="Arial" panose="020B0604020202020204" pitchFamily="34" charset="0"/>
              </a:rPr>
              <a:t> Others?</a:t>
            </a:r>
          </a:p>
          <a:p>
            <a:pPr>
              <a:buFont typeface="Wingdings" panose="05000000000000000000" pitchFamily="2" charset="2"/>
              <a:buChar char="§"/>
            </a:pPr>
            <a:r>
              <a:rPr lang="en-US" sz="2400" dirty="0">
                <a:latin typeface="Arial" panose="020B0604020202020204" pitchFamily="34" charset="0"/>
                <a:cs typeface="Arial" panose="020B0604020202020204" pitchFamily="34" charset="0"/>
              </a:rPr>
              <a:t> Who can act as liaisons?</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611855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BDC6CA-5AEE-A048-ABEA-0FA571BA482B}"/>
              </a:ext>
            </a:extLst>
          </p:cNvPr>
          <p:cNvSpPr>
            <a:spLocks noGrp="1"/>
          </p:cNvSpPr>
          <p:nvPr>
            <p:ph type="title"/>
          </p:nvPr>
        </p:nvSpPr>
        <p:spPr>
          <a:xfrm>
            <a:off x="1024128" y="585216"/>
            <a:ext cx="8018272" cy="1499616"/>
          </a:xfrm>
        </p:spPr>
        <p:txBody>
          <a:bodyPr>
            <a:normAutofit/>
          </a:bodyPr>
          <a:lstStyle/>
          <a:p>
            <a:r>
              <a:rPr lang="en-US" sz="4000" b="1" dirty="0">
                <a:latin typeface="Arial" panose="020B0604020202020204" pitchFamily="34" charset="0"/>
                <a:cs typeface="Arial" panose="020B0604020202020204" pitchFamily="34" charset="0"/>
              </a:rPr>
              <a:t>Communications</a:t>
            </a:r>
          </a:p>
        </p:txBody>
      </p:sp>
      <p:sp>
        <p:nvSpPr>
          <p:cNvPr id="3" name="Content Placeholder 2">
            <a:extLst>
              <a:ext uri="{FF2B5EF4-FFF2-40B4-BE49-F238E27FC236}">
                <a16:creationId xmlns:a16="http://schemas.microsoft.com/office/drawing/2014/main" id="{AF97D38F-9FBE-894A-9F32-2CFC07BF3B0D}"/>
              </a:ext>
            </a:extLst>
          </p:cNvPr>
          <p:cNvSpPr>
            <a:spLocks noGrp="1"/>
          </p:cNvSpPr>
          <p:nvPr>
            <p:ph idx="1"/>
          </p:nvPr>
        </p:nvSpPr>
        <p:spPr>
          <a:xfrm>
            <a:off x="1024128" y="2286000"/>
            <a:ext cx="8018271" cy="4023360"/>
          </a:xfrm>
        </p:spPr>
        <p:txBody>
          <a:bodyPr>
            <a:normAutofit/>
          </a:bodyPr>
          <a:lstStyle/>
          <a:p>
            <a:pPr>
              <a:buFont typeface="Wingdings" panose="05000000000000000000" pitchFamily="2" charset="2"/>
              <a:buChar char="§"/>
            </a:pPr>
            <a:r>
              <a:rPr lang="en-US" sz="2800" dirty="0">
                <a:latin typeface="Arial" panose="020B0604020202020204" pitchFamily="34" charset="0"/>
                <a:cs typeface="Arial" panose="020B0604020202020204" pitchFamily="34" charset="0"/>
              </a:rPr>
              <a:t> Messaging (e.g. Slack) </a:t>
            </a:r>
          </a:p>
          <a:p>
            <a:pPr>
              <a:buFont typeface="Wingdings" panose="05000000000000000000" pitchFamily="2" charset="2"/>
              <a:buChar char="§"/>
            </a:pPr>
            <a:r>
              <a:rPr lang="en-US" sz="2800" dirty="0">
                <a:latin typeface="Arial" panose="020B0604020202020204" pitchFamily="34" charset="0"/>
                <a:cs typeface="Arial" panose="020B0604020202020204" pitchFamily="34" charset="0"/>
              </a:rPr>
              <a:t> Project Tracking (e.g. Trello)</a:t>
            </a:r>
          </a:p>
          <a:p>
            <a:pPr>
              <a:buFont typeface="Wingdings" panose="05000000000000000000" pitchFamily="2" charset="2"/>
              <a:buChar char="§"/>
            </a:pPr>
            <a:r>
              <a:rPr lang="en-US" sz="2800" dirty="0">
                <a:latin typeface="Arial" panose="020B0604020202020204" pitchFamily="34" charset="0"/>
                <a:cs typeface="Arial" panose="020B0604020202020204" pitchFamily="34" charset="0"/>
              </a:rPr>
              <a:t> Project Meetings (e.g. Skype)</a:t>
            </a:r>
          </a:p>
          <a:p>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6482538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FD12A5BA-B063-4B33-AB08-86CF7D23F6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45720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41" name="Straight Connector 40">
            <a:extLst>
              <a:ext uri="{FF2B5EF4-FFF2-40B4-BE49-F238E27FC236}">
                <a16:creationId xmlns:a16="http://schemas.microsoft.com/office/drawing/2014/main" id="{07DFAF29-6BD8-4A93-A292-D6A8C6EFB5D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2" y="5264106"/>
            <a:ext cx="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F3BB34A6-31BD-4BBB-A8C8-C3E81A71F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274"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4EC33B-F784-C545-990D-A95AABDF6F35}"/>
              </a:ext>
            </a:extLst>
          </p:cNvPr>
          <p:cNvSpPr>
            <a:spLocks noGrp="1"/>
          </p:cNvSpPr>
          <p:nvPr>
            <p:ph type="title"/>
          </p:nvPr>
        </p:nvSpPr>
        <p:spPr>
          <a:xfrm>
            <a:off x="5258134" y="640080"/>
            <a:ext cx="6293689" cy="3652405"/>
          </a:xfrm>
        </p:spPr>
        <p:txBody>
          <a:bodyPr vert="horz" lIns="91440" tIns="45720" rIns="91440" bIns="45720" rtlCol="0" anchor="b">
            <a:normAutofit/>
          </a:bodyPr>
          <a:lstStyle/>
          <a:p>
            <a:pPr algn="l"/>
            <a:r>
              <a:rPr lang="en-US" sz="4400" b="1" dirty="0">
                <a:solidFill>
                  <a:schemeClr val="tx1">
                    <a:lumMod val="85000"/>
                    <a:lumOff val="15000"/>
                  </a:schemeClr>
                </a:solidFill>
                <a:latin typeface="Arial" panose="020B0604020202020204" pitchFamily="34" charset="0"/>
                <a:cs typeface="Arial" panose="020B0604020202020204" pitchFamily="34" charset="0"/>
              </a:rPr>
              <a:t>Wrap up</a:t>
            </a:r>
            <a:endParaRPr lang="en-US" sz="4400" dirty="0">
              <a:solidFill>
                <a:schemeClr val="tx1">
                  <a:lumMod val="85000"/>
                  <a:lumOff val="15000"/>
                </a:schemeClr>
              </a:solidFill>
              <a:latin typeface="Arial" panose="020B0604020202020204" pitchFamily="34" charset="0"/>
              <a:cs typeface="Arial" panose="020B0604020202020204" pitchFamily="34" charset="0"/>
            </a:endParaRPr>
          </a:p>
        </p:txBody>
      </p:sp>
      <p:sp>
        <p:nvSpPr>
          <p:cNvPr id="6" name="Text Placeholder 5">
            <a:extLst>
              <a:ext uri="{FF2B5EF4-FFF2-40B4-BE49-F238E27FC236}">
                <a16:creationId xmlns:a16="http://schemas.microsoft.com/office/drawing/2014/main" id="{4D4C58EA-010D-4EF1-84E7-E7BB6924EE12}"/>
              </a:ext>
            </a:extLst>
          </p:cNvPr>
          <p:cNvSpPr>
            <a:spLocks noGrp="1"/>
          </p:cNvSpPr>
          <p:nvPr>
            <p:ph type="body" idx="1"/>
          </p:nvPr>
        </p:nvSpPr>
        <p:spPr>
          <a:xfrm>
            <a:off x="5271524" y="4460708"/>
            <a:ext cx="6419031" cy="1753175"/>
          </a:xfrm>
        </p:spPr>
        <p:txBody>
          <a:bodyPr vert="horz" lIns="91440" tIns="45720" rIns="91440" bIns="45720" rtlCol="0" anchor="t">
            <a:normAutofit/>
          </a:bodyPr>
          <a:lstStyle/>
          <a:p>
            <a:pPr marL="285750" indent="-285750">
              <a:buFont typeface="Arial" panose="020B0604020202020204" pitchFamily="34" charset="0"/>
              <a:buChar char="•"/>
            </a:pPr>
            <a:r>
              <a:rPr lang="en-US" sz="1600" dirty="0">
                <a:solidFill>
                  <a:schemeClr val="tx1">
                    <a:lumMod val="85000"/>
                    <a:lumOff val="15000"/>
                  </a:schemeClr>
                </a:solidFill>
                <a:latin typeface="Arial" panose="020B0604020202020204" pitchFamily="34" charset="0"/>
                <a:cs typeface="Arial" panose="020B0604020202020204" pitchFamily="34" charset="0"/>
              </a:rPr>
              <a:t>Reflections and Remarks</a:t>
            </a:r>
          </a:p>
          <a:p>
            <a:pPr marL="285750" indent="-285750">
              <a:buFont typeface="Arial" panose="020B0604020202020204" pitchFamily="34" charset="0"/>
              <a:buChar char="•"/>
            </a:pPr>
            <a:r>
              <a:rPr lang="en-US" sz="1600" dirty="0">
                <a:solidFill>
                  <a:schemeClr val="tx1">
                    <a:lumMod val="85000"/>
                    <a:lumOff val="15000"/>
                  </a:schemeClr>
                </a:solidFill>
                <a:latin typeface="Arial" panose="020B0604020202020204" pitchFamily="34" charset="0"/>
                <a:cs typeface="Arial" panose="020B0604020202020204" pitchFamily="34" charset="0"/>
              </a:rPr>
              <a:t>Meeting Feedback</a:t>
            </a:r>
          </a:p>
          <a:p>
            <a:pPr marL="285750" indent="-285750">
              <a:buFont typeface="Arial" panose="020B0604020202020204" pitchFamily="34" charset="0"/>
              <a:buChar char="•"/>
            </a:pPr>
            <a:r>
              <a:rPr lang="en-US" sz="1600" dirty="0">
                <a:solidFill>
                  <a:schemeClr val="tx1">
                    <a:lumMod val="85000"/>
                    <a:lumOff val="15000"/>
                  </a:schemeClr>
                </a:solidFill>
                <a:latin typeface="Arial" panose="020B0604020202020204" pitchFamily="34" charset="0"/>
                <a:cs typeface="Arial" panose="020B0604020202020204" pitchFamily="34" charset="0"/>
              </a:rPr>
              <a:t>Clarification of Next Steps</a:t>
            </a:r>
          </a:p>
          <a:p>
            <a:endParaRPr lang="en-US" sz="1600" dirty="0">
              <a:solidFill>
                <a:schemeClr val="tx1">
                  <a:lumMod val="85000"/>
                  <a:lumOff val="15000"/>
                </a:schemeClr>
              </a:solidFill>
            </a:endParaRPr>
          </a:p>
        </p:txBody>
      </p:sp>
      <p:pic>
        <p:nvPicPr>
          <p:cNvPr id="23" name="Graphic 22" descr="Playbook">
            <a:extLst>
              <a:ext uri="{FF2B5EF4-FFF2-40B4-BE49-F238E27FC236}">
                <a16:creationId xmlns:a16="http://schemas.microsoft.com/office/drawing/2014/main" id="{7F520FB7-C2E2-4576-9F81-9C932AF88AB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33999" y="1422615"/>
            <a:ext cx="3993942" cy="3993942"/>
          </a:xfrm>
          <a:prstGeom prst="rect">
            <a:avLst/>
          </a:prstGeom>
        </p:spPr>
      </p:pic>
      <p:cxnSp>
        <p:nvCxnSpPr>
          <p:cNvPr id="45" name="Straight Connector 44">
            <a:extLst>
              <a:ext uri="{FF2B5EF4-FFF2-40B4-BE49-F238E27FC236}">
                <a16:creationId xmlns:a16="http://schemas.microsoft.com/office/drawing/2014/main" id="{6FF4E9B4-BE85-45F4-8672-47D51F1401B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309640" y="4388141"/>
            <a:ext cx="5852160"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241410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CA950-05B6-BA40-8768-FE930645247C}"/>
              </a:ext>
            </a:extLst>
          </p:cNvPr>
          <p:cNvSpPr>
            <a:spLocks noGrp="1"/>
          </p:cNvSpPr>
          <p:nvPr>
            <p:ph type="title"/>
          </p:nvPr>
        </p:nvSpPr>
        <p:spPr>
          <a:xfrm>
            <a:off x="1024128" y="585216"/>
            <a:ext cx="8018272" cy="1499616"/>
          </a:xfrm>
        </p:spPr>
        <p:txBody>
          <a:bodyPr>
            <a:normAutofit/>
          </a:bodyPr>
          <a:lstStyle/>
          <a:p>
            <a:r>
              <a:rPr lang="en-US" sz="4000" b="1" dirty="0">
                <a:latin typeface="Arial" panose="020B0604020202020204" pitchFamily="34" charset="0"/>
                <a:cs typeface="Arial" panose="020B0604020202020204" pitchFamily="34" charset="0"/>
              </a:rPr>
              <a:t>Introductions</a:t>
            </a:r>
          </a:p>
        </p:txBody>
      </p:sp>
      <p:sp>
        <p:nvSpPr>
          <p:cNvPr id="3" name="Content Placeholder 2">
            <a:extLst>
              <a:ext uri="{FF2B5EF4-FFF2-40B4-BE49-F238E27FC236}">
                <a16:creationId xmlns:a16="http://schemas.microsoft.com/office/drawing/2014/main" id="{1629A41F-DA3D-674D-BA7E-4B9AC83E1CA6}"/>
              </a:ext>
            </a:extLst>
          </p:cNvPr>
          <p:cNvSpPr>
            <a:spLocks noGrp="1"/>
          </p:cNvSpPr>
          <p:nvPr>
            <p:ph idx="1"/>
          </p:nvPr>
        </p:nvSpPr>
        <p:spPr>
          <a:xfrm>
            <a:off x="1024128" y="1933575"/>
            <a:ext cx="8018271" cy="4375785"/>
          </a:xfrm>
        </p:spPr>
        <p:txBody>
          <a:bodyPr>
            <a:normAutofit/>
          </a:bodyPr>
          <a:lstStyle/>
          <a:p>
            <a:pPr>
              <a:buFont typeface="Wingdings" panose="05000000000000000000" pitchFamily="2" charset="2"/>
              <a:buChar char="§"/>
            </a:pPr>
            <a:r>
              <a:rPr lang="en-US" sz="2800" dirty="0">
                <a:latin typeface="Arial" panose="020B0604020202020204" pitchFamily="34" charset="0"/>
                <a:cs typeface="Arial" panose="020B0604020202020204" pitchFamily="34" charset="0"/>
              </a:rPr>
              <a:t> Name</a:t>
            </a:r>
          </a:p>
          <a:p>
            <a:pPr>
              <a:buFont typeface="Wingdings" panose="05000000000000000000" pitchFamily="2" charset="2"/>
              <a:buChar char="§"/>
            </a:pPr>
            <a:r>
              <a:rPr lang="en-US" sz="2800" dirty="0">
                <a:latin typeface="Arial" panose="020B0604020202020204" pitchFamily="34" charset="0"/>
                <a:cs typeface="Arial" panose="020B0604020202020204" pitchFamily="34" charset="0"/>
              </a:rPr>
              <a:t> Company</a:t>
            </a:r>
          </a:p>
          <a:p>
            <a:pPr>
              <a:buFont typeface="Wingdings" panose="05000000000000000000" pitchFamily="2" charset="2"/>
              <a:buChar char="§"/>
            </a:pPr>
            <a:r>
              <a:rPr lang="en-US" sz="2800" dirty="0">
                <a:latin typeface="Arial" panose="020B0604020202020204" pitchFamily="34" charset="0"/>
                <a:cs typeface="Arial" panose="020B0604020202020204" pitchFamily="34" charset="0"/>
              </a:rPr>
              <a:t> Title</a:t>
            </a:r>
          </a:p>
          <a:p>
            <a:pPr>
              <a:buFont typeface="Wingdings" panose="05000000000000000000" pitchFamily="2" charset="2"/>
              <a:buChar char="§"/>
            </a:pPr>
            <a:r>
              <a:rPr lang="en-US" sz="2800" b="1" dirty="0">
                <a:latin typeface="Arial" panose="020B0604020202020204" pitchFamily="34" charset="0"/>
                <a:cs typeface="Arial" panose="020B0604020202020204" pitchFamily="34" charset="0"/>
              </a:rPr>
              <a:t> Why are you interested in this effort?</a:t>
            </a:r>
          </a:p>
          <a:p>
            <a:pPr>
              <a:buFont typeface="Wingdings" panose="05000000000000000000" pitchFamily="2" charset="2"/>
              <a:buChar char="§"/>
            </a:pPr>
            <a:r>
              <a:rPr lang="en-US" sz="2800" b="1" dirty="0">
                <a:latin typeface="Arial" panose="020B0604020202020204" pitchFamily="34" charset="0"/>
                <a:cs typeface="Arial" panose="020B0604020202020204" pitchFamily="34" charset="0"/>
              </a:rPr>
              <a:t> What do you want to get out of this effort?</a:t>
            </a:r>
          </a:p>
          <a:p>
            <a:pPr>
              <a:buFont typeface="Wingdings" panose="05000000000000000000" pitchFamily="2" charset="2"/>
              <a:buChar char="§"/>
            </a:pPr>
            <a:r>
              <a:rPr lang="en-US" sz="2800" b="1" dirty="0">
                <a:latin typeface="Arial" panose="020B0604020202020204" pitchFamily="34" charset="0"/>
                <a:cs typeface="Arial" panose="020B0604020202020204" pitchFamily="34" charset="0"/>
              </a:rPr>
              <a:t> On a scale of 1-10 (10 highest), how familiar are you with Fast Healthcare Interoperability Resources (FHIR)?</a:t>
            </a:r>
          </a:p>
          <a:p>
            <a:pPr marL="310896" lvl="2" indent="0">
              <a:buNone/>
            </a:pPr>
            <a:endParaRPr lang="en-US" b="1"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641188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1E7C082-5B81-400A-A1DE-7CA9F26ED8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45720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1" name="Straight Connector 10">
            <a:extLst>
              <a:ext uri="{FF2B5EF4-FFF2-40B4-BE49-F238E27FC236}">
                <a16:creationId xmlns:a16="http://schemas.microsoft.com/office/drawing/2014/main" id="{08D54232-CDE1-4B53-B430-AB82206F6B5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2" y="5264106"/>
            <a:ext cx="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useBgFill="1">
        <p:nvSpPr>
          <p:cNvPr id="13" name="Rectangle 12">
            <a:extLst>
              <a:ext uri="{FF2B5EF4-FFF2-40B4-BE49-F238E27FC236}">
                <a16:creationId xmlns:a16="http://schemas.microsoft.com/office/drawing/2014/main" id="{9238970C-19DE-438D-80D2-5CF9690551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E4B1E3F6-167B-40F3-B303-9A931BAB97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928" y="484632"/>
            <a:ext cx="11244036" cy="58809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1D3582E-9F8F-0D49-84F5-E04A6AD45942}"/>
              </a:ext>
            </a:extLst>
          </p:cNvPr>
          <p:cNvSpPr>
            <a:spLocks noGrp="1"/>
          </p:cNvSpPr>
          <p:nvPr>
            <p:ph type="title"/>
          </p:nvPr>
        </p:nvSpPr>
        <p:spPr>
          <a:xfrm>
            <a:off x="4365356" y="810275"/>
            <a:ext cx="7020747" cy="5229630"/>
          </a:xfrm>
        </p:spPr>
        <p:txBody>
          <a:bodyPr vert="horz" lIns="91440" tIns="45720" rIns="91440" bIns="45720" rtlCol="0" anchor="ctr">
            <a:normAutofit/>
          </a:bodyPr>
          <a:lstStyle/>
          <a:p>
            <a:pPr algn="l"/>
            <a:r>
              <a:rPr lang="en-US" sz="6600" b="1">
                <a:solidFill>
                  <a:srgbClr val="FFFFFF"/>
                </a:solidFill>
              </a:rPr>
              <a:t>Reflections and Remarks</a:t>
            </a:r>
          </a:p>
        </p:txBody>
      </p:sp>
      <p:cxnSp>
        <p:nvCxnSpPr>
          <p:cNvPr id="17" name="Straight Connector 16">
            <a:extLst>
              <a:ext uri="{FF2B5EF4-FFF2-40B4-BE49-F238E27FC236}">
                <a16:creationId xmlns:a16="http://schemas.microsoft.com/office/drawing/2014/main" id="{40465A9A-0B0E-4D7B-8150-D098AC71B3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9935" y="1596290"/>
            <a:ext cx="0" cy="3657600"/>
          </a:xfrm>
          <a:prstGeom prst="line">
            <a:avLst/>
          </a:prstGeom>
          <a:ln w="19050">
            <a:solidFill>
              <a:srgbClr val="FFFFFF">
                <a:alpha val="7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94815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0E117F94-4A49-4CCB-AB97-121615AE4FC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1CBDC6CA-5AEE-A048-ABEA-0FA571BA482B}"/>
              </a:ext>
            </a:extLst>
          </p:cNvPr>
          <p:cNvSpPr>
            <a:spLocks noGrp="1"/>
          </p:cNvSpPr>
          <p:nvPr>
            <p:ph type="title"/>
          </p:nvPr>
        </p:nvSpPr>
        <p:spPr>
          <a:xfrm>
            <a:off x="1024128" y="585216"/>
            <a:ext cx="9720072" cy="1499616"/>
          </a:xfrm>
        </p:spPr>
        <p:txBody>
          <a:bodyPr vert="horz" lIns="91440" tIns="45720" rIns="91440" bIns="45720" rtlCol="0" anchor="ctr">
            <a:normAutofit/>
          </a:bodyPr>
          <a:lstStyle/>
          <a:p>
            <a:r>
              <a:rPr lang="en-US" sz="4000" b="1" dirty="0">
                <a:latin typeface="Arial" panose="020B0604020202020204" pitchFamily="34" charset="0"/>
                <a:cs typeface="Arial" panose="020B0604020202020204" pitchFamily="34" charset="0"/>
              </a:rPr>
              <a:t>NEXT STEPS (1/2)</a:t>
            </a:r>
          </a:p>
        </p:txBody>
      </p:sp>
      <p:graphicFrame>
        <p:nvGraphicFramePr>
          <p:cNvPr id="6" name="Content Placeholder 2">
            <a:extLst>
              <a:ext uri="{FF2B5EF4-FFF2-40B4-BE49-F238E27FC236}">
                <a16:creationId xmlns:a16="http://schemas.microsoft.com/office/drawing/2014/main" id="{86B3AB99-D372-4BD4-8EBC-04C5138152FB}"/>
              </a:ext>
            </a:extLst>
          </p:cNvPr>
          <p:cNvGraphicFramePr>
            <a:graphicFrameLocks/>
          </p:cNvGraphicFramePr>
          <p:nvPr>
            <p:extLst>
              <p:ext uri="{D42A27DB-BD31-4B8C-83A1-F6EECF244321}">
                <p14:modId xmlns:p14="http://schemas.microsoft.com/office/powerpoint/2010/main" val="1540251294"/>
              </p:ext>
            </p:extLst>
          </p:nvPr>
        </p:nvGraphicFramePr>
        <p:xfrm>
          <a:off x="1023936" y="1740724"/>
          <a:ext cx="11018627" cy="51172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1493017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0E117F94-4A49-4CCB-AB97-121615AE4FC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1CBDC6CA-5AEE-A048-ABEA-0FA571BA482B}"/>
              </a:ext>
            </a:extLst>
          </p:cNvPr>
          <p:cNvSpPr>
            <a:spLocks noGrp="1"/>
          </p:cNvSpPr>
          <p:nvPr>
            <p:ph type="title"/>
          </p:nvPr>
        </p:nvSpPr>
        <p:spPr>
          <a:xfrm>
            <a:off x="1024128" y="585216"/>
            <a:ext cx="9720072" cy="1499616"/>
          </a:xfrm>
        </p:spPr>
        <p:txBody>
          <a:bodyPr vert="horz" lIns="91440" tIns="45720" rIns="91440" bIns="45720" rtlCol="0" anchor="ctr">
            <a:normAutofit/>
          </a:bodyPr>
          <a:lstStyle/>
          <a:p>
            <a:r>
              <a:rPr lang="en-US" sz="4000" b="1" dirty="0">
                <a:latin typeface="Arial" panose="020B0604020202020204" pitchFamily="34" charset="0"/>
                <a:cs typeface="Arial" panose="020B0604020202020204" pitchFamily="34" charset="0"/>
              </a:rPr>
              <a:t>NEXT STEPS (2/2)</a:t>
            </a:r>
          </a:p>
        </p:txBody>
      </p:sp>
      <p:graphicFrame>
        <p:nvGraphicFramePr>
          <p:cNvPr id="6" name="Content Placeholder 2">
            <a:extLst>
              <a:ext uri="{FF2B5EF4-FFF2-40B4-BE49-F238E27FC236}">
                <a16:creationId xmlns:a16="http://schemas.microsoft.com/office/drawing/2014/main" id="{86B3AB99-D372-4BD4-8EBC-04C5138152FB}"/>
              </a:ext>
            </a:extLst>
          </p:cNvPr>
          <p:cNvGraphicFramePr>
            <a:graphicFrameLocks/>
          </p:cNvGraphicFramePr>
          <p:nvPr>
            <p:extLst>
              <p:ext uri="{D42A27DB-BD31-4B8C-83A1-F6EECF244321}">
                <p14:modId xmlns:p14="http://schemas.microsoft.com/office/powerpoint/2010/main" val="1109465810"/>
              </p:ext>
            </p:extLst>
          </p:nvPr>
        </p:nvGraphicFramePr>
        <p:xfrm>
          <a:off x="1023937" y="1278194"/>
          <a:ext cx="10519125" cy="56633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7409481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0890400-BB8B-4A44-AB63-65C7CA223E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3B1C5A4-7486-41FA-8919-697EF1A129BA}"/>
              </a:ext>
            </a:extLst>
          </p:cNvPr>
          <p:cNvSpPr>
            <a:spLocks noGrp="1"/>
          </p:cNvSpPr>
          <p:nvPr>
            <p:ph type="title"/>
          </p:nvPr>
        </p:nvSpPr>
        <p:spPr>
          <a:xfrm>
            <a:off x="964788" y="804333"/>
            <a:ext cx="3391900" cy="5249334"/>
          </a:xfrm>
        </p:spPr>
        <p:txBody>
          <a:bodyPr>
            <a:normAutofit/>
          </a:bodyPr>
          <a:lstStyle/>
          <a:p>
            <a:pPr algn="r"/>
            <a:r>
              <a:rPr lang="en-US" sz="3900" b="1" dirty="0">
                <a:latin typeface="Arial" panose="020B0604020202020204" pitchFamily="34" charset="0"/>
                <a:cs typeface="Arial" panose="020B0604020202020204" pitchFamily="34" charset="0"/>
              </a:rPr>
              <a:t>homework</a:t>
            </a:r>
          </a:p>
        </p:txBody>
      </p:sp>
      <p:cxnSp>
        <p:nvCxnSpPr>
          <p:cNvPr id="11" name="Straight Connector 10">
            <a:extLst>
              <a:ext uri="{FF2B5EF4-FFF2-40B4-BE49-F238E27FC236}">
                <a16:creationId xmlns:a16="http://schemas.microsoft.com/office/drawing/2014/main" id="{4D39B797-CDC6-4529-8A36-9CBFC981633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77597" y="1600200"/>
            <a:ext cx="0" cy="36576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B621916A-80FD-40C4-8A2A-EA7F85C0F82A}"/>
              </a:ext>
            </a:extLst>
          </p:cNvPr>
          <p:cNvSpPr txBox="1">
            <a:spLocks noGrp="1"/>
          </p:cNvSpPr>
          <p:nvPr>
            <p:ph idx="1"/>
          </p:nvPr>
        </p:nvSpPr>
        <p:spPr>
          <a:xfrm>
            <a:off x="4999330" y="804333"/>
            <a:ext cx="7070745" cy="5249334"/>
          </a:xfrm>
          <a:prstGeom prst="rect">
            <a:avLst/>
          </a:prstGeom>
        </p:spPr>
        <p:txBody>
          <a:bodyPr rtlCol="0" anchor="ctr">
            <a:normAutofit/>
          </a:bodyPr>
          <a:lstStyle/>
          <a:p>
            <a:pPr marL="0" indent="0">
              <a:buNone/>
            </a:pPr>
            <a:endParaRPr lang="en-US" dirty="0">
              <a:latin typeface="Arial" panose="020B0604020202020204" pitchFamily="34" charset="0"/>
              <a:cs typeface="Arial" panose="020B0604020202020204" pitchFamily="34" charset="0"/>
            </a:endParaRPr>
          </a:p>
          <a:p>
            <a:pPr>
              <a:buFont typeface="Wingdings" panose="05000000000000000000" pitchFamily="2" charset="2"/>
              <a:buChar char="§"/>
            </a:pPr>
            <a:r>
              <a:rPr lang="en-US" sz="2800" dirty="0">
                <a:latin typeface="Arial" panose="020B0604020202020204" pitchFamily="34" charset="0"/>
                <a:cs typeface="Arial" panose="020B0604020202020204" pitchFamily="34" charset="0"/>
              </a:rPr>
              <a:t> How to be a meaningful contributor?</a:t>
            </a:r>
          </a:p>
          <a:p>
            <a:pPr marL="0" indent="0">
              <a:buNone/>
            </a:pPr>
            <a:endParaRPr lang="en-US" sz="2000" dirty="0">
              <a:latin typeface="Arial" panose="020B0604020202020204" pitchFamily="34" charset="0"/>
              <a:cs typeface="Arial" panose="020B0604020202020204" pitchFamily="34" charset="0"/>
            </a:endParaRPr>
          </a:p>
          <a:p>
            <a:pPr>
              <a:buFont typeface="Wingdings" panose="05000000000000000000" pitchFamily="2" charset="2"/>
              <a:buChar char="§"/>
            </a:pPr>
            <a:r>
              <a:rPr lang="en-US" sz="2800" dirty="0">
                <a:latin typeface="Arial" panose="020B0604020202020204" pitchFamily="34" charset="0"/>
                <a:cs typeface="Arial" panose="020B0604020202020204" pitchFamily="34" charset="0"/>
              </a:rPr>
              <a:t> Think about governance</a:t>
            </a:r>
          </a:p>
          <a:p>
            <a:pPr lvl="2">
              <a:buFont typeface="Wingdings" panose="05000000000000000000" pitchFamily="2" charset="2"/>
              <a:buChar char="§"/>
            </a:pPr>
            <a:r>
              <a:rPr lang="en-US" sz="2000" dirty="0">
                <a:latin typeface="Arial" panose="020B0604020202020204" pitchFamily="34" charset="0"/>
                <a:cs typeface="Arial" panose="020B0604020202020204" pitchFamily="34" charset="0"/>
              </a:rPr>
              <a:t> Discuss and vote as possible</a:t>
            </a:r>
          </a:p>
          <a:p>
            <a:pPr marL="310896" lvl="2" indent="0">
              <a:buNone/>
            </a:pPr>
            <a:endParaRPr lang="en-US" sz="2000" dirty="0">
              <a:latin typeface="Arial" panose="020B0604020202020204" pitchFamily="34" charset="0"/>
              <a:cs typeface="Arial" panose="020B0604020202020204" pitchFamily="34" charset="0"/>
            </a:endParaRPr>
          </a:p>
          <a:p>
            <a:pPr>
              <a:buFont typeface="Wingdings" panose="05000000000000000000" pitchFamily="2" charset="2"/>
              <a:buChar char="§"/>
            </a:pPr>
            <a:r>
              <a:rPr lang="en-US" sz="2800" dirty="0">
                <a:latin typeface="Arial" panose="020B0604020202020204" pitchFamily="34" charset="0"/>
                <a:cs typeface="Arial" panose="020B0604020202020204" pitchFamily="34" charset="0"/>
              </a:rPr>
              <a:t> Review use case </a:t>
            </a:r>
          </a:p>
          <a:p>
            <a:pPr lvl="2">
              <a:buFont typeface="Wingdings" panose="05000000000000000000" pitchFamily="2" charset="2"/>
              <a:buChar char="§"/>
            </a:pPr>
            <a:r>
              <a:rPr lang="en-US" sz="2000" dirty="0">
                <a:latin typeface="Arial" panose="020B0604020202020204" pitchFamily="34" charset="0"/>
                <a:cs typeface="Arial" panose="020B0604020202020204" pitchFamily="34" charset="0"/>
              </a:rPr>
              <a:t> How should use case be divided up?</a:t>
            </a:r>
          </a:p>
          <a:p>
            <a:pPr lvl="2">
              <a:buFont typeface="Wingdings" panose="05000000000000000000" pitchFamily="2" charset="2"/>
              <a:buChar char="§"/>
            </a:pPr>
            <a:r>
              <a:rPr lang="en-US" sz="2000" dirty="0">
                <a:latin typeface="Arial" panose="020B0604020202020204" pitchFamily="34" charset="0"/>
                <a:cs typeface="Arial" panose="020B0604020202020204" pitchFamily="34" charset="0"/>
              </a:rPr>
              <a:t> Generate a prioritized list of what part(s) of use case should be tackled first?</a:t>
            </a:r>
          </a:p>
          <a:p>
            <a:pPr lvl="2">
              <a:buFont typeface="Wingdings" panose="05000000000000000000" pitchFamily="2" charset="2"/>
              <a:buChar char="§"/>
            </a:pPr>
            <a:endParaRPr lang="en-US" sz="2000" dirty="0">
              <a:latin typeface="Arial" panose="020B0604020202020204" pitchFamily="34" charset="0"/>
              <a:cs typeface="Arial" panose="020B0604020202020204" pitchFamily="34" charset="0"/>
            </a:endParaRPr>
          </a:p>
          <a:p>
            <a:pPr>
              <a:buFont typeface="Wingdings" panose="05000000000000000000" pitchFamily="2" charset="2"/>
              <a:buChar char="§"/>
            </a:pPr>
            <a:r>
              <a:rPr lang="en-US" sz="2800" dirty="0">
                <a:latin typeface="Arial" panose="020B0604020202020204" pitchFamily="34" charset="0"/>
                <a:cs typeface="Arial" panose="020B0604020202020204" pitchFamily="34" charset="0"/>
              </a:rPr>
              <a:t> Set-up calls with meaningful contributors</a:t>
            </a:r>
          </a:p>
        </p:txBody>
      </p:sp>
    </p:spTree>
    <p:extLst>
      <p:ext uri="{BB962C8B-B14F-4D97-AF65-F5344CB8AC3E}">
        <p14:creationId xmlns:p14="http://schemas.microsoft.com/office/powerpoint/2010/main" val="11719842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1E7C082-5B81-400A-A1DE-7CA9F26ED8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45720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1" name="Straight Connector 10">
            <a:extLst>
              <a:ext uri="{FF2B5EF4-FFF2-40B4-BE49-F238E27FC236}">
                <a16:creationId xmlns:a16="http://schemas.microsoft.com/office/drawing/2014/main" id="{08D54232-CDE1-4B53-B430-AB82206F6B5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2" y="5264106"/>
            <a:ext cx="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useBgFill="1">
        <p:nvSpPr>
          <p:cNvPr id="13" name="Rectangle 12">
            <a:extLst>
              <a:ext uri="{FF2B5EF4-FFF2-40B4-BE49-F238E27FC236}">
                <a16:creationId xmlns:a16="http://schemas.microsoft.com/office/drawing/2014/main" id="{9238970C-19DE-438D-80D2-5CF9690551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E4B1E3F6-167B-40F3-B303-9A931BAB97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928" y="484632"/>
            <a:ext cx="11244036" cy="58809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33B3C2E-93AB-004D-8154-C96DFFE686F1}"/>
              </a:ext>
            </a:extLst>
          </p:cNvPr>
          <p:cNvSpPr>
            <a:spLocks noGrp="1"/>
          </p:cNvSpPr>
          <p:nvPr>
            <p:ph type="title"/>
          </p:nvPr>
        </p:nvSpPr>
        <p:spPr>
          <a:xfrm>
            <a:off x="4365356" y="810275"/>
            <a:ext cx="7020747" cy="5229630"/>
          </a:xfrm>
        </p:spPr>
        <p:txBody>
          <a:bodyPr vert="horz" lIns="91440" tIns="45720" rIns="91440" bIns="45720" rtlCol="0" anchor="ctr">
            <a:normAutofit/>
          </a:bodyPr>
          <a:lstStyle/>
          <a:p>
            <a:pPr algn="l"/>
            <a:r>
              <a:rPr lang="en-US" sz="6600" b="1">
                <a:solidFill>
                  <a:srgbClr val="FFFFFF"/>
                </a:solidFill>
              </a:rPr>
              <a:t>Meeting Feedback</a:t>
            </a:r>
          </a:p>
        </p:txBody>
      </p:sp>
      <p:cxnSp>
        <p:nvCxnSpPr>
          <p:cNvPr id="17" name="Straight Connector 16">
            <a:extLst>
              <a:ext uri="{FF2B5EF4-FFF2-40B4-BE49-F238E27FC236}">
                <a16:creationId xmlns:a16="http://schemas.microsoft.com/office/drawing/2014/main" id="{40465A9A-0B0E-4D7B-8150-D098AC71B3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9935" y="1596290"/>
            <a:ext cx="0" cy="3657600"/>
          </a:xfrm>
          <a:prstGeom prst="line">
            <a:avLst/>
          </a:prstGeom>
          <a:ln w="19050">
            <a:solidFill>
              <a:srgbClr val="FFFFFF">
                <a:alpha val="7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0998439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1E7C082-5B81-400A-A1DE-7CA9F26ED8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45720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1" name="Straight Connector 10">
            <a:extLst>
              <a:ext uri="{FF2B5EF4-FFF2-40B4-BE49-F238E27FC236}">
                <a16:creationId xmlns:a16="http://schemas.microsoft.com/office/drawing/2014/main" id="{08D54232-CDE1-4B53-B430-AB82206F6B5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2" y="5264106"/>
            <a:ext cx="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useBgFill="1">
        <p:nvSpPr>
          <p:cNvPr id="13" name="Rectangle 12">
            <a:extLst>
              <a:ext uri="{FF2B5EF4-FFF2-40B4-BE49-F238E27FC236}">
                <a16:creationId xmlns:a16="http://schemas.microsoft.com/office/drawing/2014/main" id="{9238970C-19DE-438D-80D2-5CF9690551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E4B1E3F6-167B-40F3-B303-9A931BAB97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928" y="484632"/>
            <a:ext cx="11244036" cy="58809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33B3C2E-93AB-004D-8154-C96DFFE686F1}"/>
              </a:ext>
            </a:extLst>
          </p:cNvPr>
          <p:cNvSpPr>
            <a:spLocks noGrp="1"/>
          </p:cNvSpPr>
          <p:nvPr>
            <p:ph type="title"/>
          </p:nvPr>
        </p:nvSpPr>
        <p:spPr>
          <a:xfrm>
            <a:off x="4365356" y="810275"/>
            <a:ext cx="7020747" cy="5229630"/>
          </a:xfrm>
        </p:spPr>
        <p:txBody>
          <a:bodyPr vert="horz" lIns="91440" tIns="45720" rIns="91440" bIns="45720" rtlCol="0" anchor="ctr">
            <a:normAutofit/>
          </a:bodyPr>
          <a:lstStyle/>
          <a:p>
            <a:pPr algn="l"/>
            <a:r>
              <a:rPr lang="en-US" sz="6600" b="1" dirty="0">
                <a:solidFill>
                  <a:srgbClr val="FFFFFF"/>
                </a:solidFill>
              </a:rPr>
              <a:t>backup</a:t>
            </a:r>
          </a:p>
        </p:txBody>
      </p:sp>
      <p:cxnSp>
        <p:nvCxnSpPr>
          <p:cNvPr id="17" name="Straight Connector 16">
            <a:extLst>
              <a:ext uri="{FF2B5EF4-FFF2-40B4-BE49-F238E27FC236}">
                <a16:creationId xmlns:a16="http://schemas.microsoft.com/office/drawing/2014/main" id="{40465A9A-0B0E-4D7B-8150-D098AC71B3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9935" y="1596290"/>
            <a:ext cx="0" cy="3657600"/>
          </a:xfrm>
          <a:prstGeom prst="line">
            <a:avLst/>
          </a:prstGeom>
          <a:ln w="19050">
            <a:solidFill>
              <a:srgbClr val="FFFFFF">
                <a:alpha val="7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032501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88DF0C-907A-48A6-B6A4-A7169368D4BB}"/>
              </a:ext>
            </a:extLst>
          </p:cNvPr>
          <p:cNvSpPr>
            <a:spLocks noGrp="1"/>
          </p:cNvSpPr>
          <p:nvPr>
            <p:ph type="title"/>
          </p:nvPr>
        </p:nvSpPr>
        <p:spPr>
          <a:xfrm>
            <a:off x="1024128" y="585216"/>
            <a:ext cx="10554306" cy="1120294"/>
          </a:xfrm>
        </p:spPr>
        <p:txBody>
          <a:bodyPr/>
          <a:lstStyle/>
          <a:p>
            <a:r>
              <a:rPr lang="en-US" dirty="0"/>
              <a:t>Use Case Scenario: Patient’s Sequence of Events</a:t>
            </a:r>
          </a:p>
        </p:txBody>
      </p:sp>
      <p:graphicFrame>
        <p:nvGraphicFramePr>
          <p:cNvPr id="5" name="Content Placeholder 4">
            <a:extLst>
              <a:ext uri="{FF2B5EF4-FFF2-40B4-BE49-F238E27FC236}">
                <a16:creationId xmlns:a16="http://schemas.microsoft.com/office/drawing/2014/main" id="{1673DD70-1E38-4C2F-AD1E-EB8A0EAAC7F2}"/>
              </a:ext>
            </a:extLst>
          </p:cNvPr>
          <p:cNvGraphicFramePr>
            <a:graphicFrameLocks noGrp="1"/>
          </p:cNvGraphicFramePr>
          <p:nvPr>
            <p:ph idx="1"/>
            <p:extLst/>
          </p:nvPr>
        </p:nvGraphicFramePr>
        <p:xfrm>
          <a:off x="613566" y="1282700"/>
          <a:ext cx="11237913" cy="4292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a:extLst>
              <a:ext uri="{FF2B5EF4-FFF2-40B4-BE49-F238E27FC236}">
                <a16:creationId xmlns:a16="http://schemas.microsoft.com/office/drawing/2014/main" id="{1CEE402B-D93E-45F5-A872-087C08D2919C}"/>
              </a:ext>
            </a:extLst>
          </p:cNvPr>
          <p:cNvSpPr txBox="1"/>
          <p:nvPr/>
        </p:nvSpPr>
        <p:spPr>
          <a:xfrm>
            <a:off x="613566" y="5688449"/>
            <a:ext cx="11237913" cy="1169551"/>
          </a:xfrm>
          <a:prstGeom prst="rect">
            <a:avLst/>
          </a:prstGeom>
          <a:solidFill>
            <a:schemeClr val="accent3">
              <a:lumMod val="20000"/>
              <a:lumOff val="80000"/>
            </a:schemeClr>
          </a:solidFill>
          <a:ln>
            <a:solidFill>
              <a:schemeClr val="tx1"/>
            </a:solidFill>
          </a:ln>
        </p:spPr>
        <p:txBody>
          <a:bodyPr wrap="square" rtlCol="0">
            <a:spAutoFit/>
          </a:bodyPr>
          <a:lstStyle/>
          <a:p>
            <a:r>
              <a:rPr lang="en-US" sz="1400" b="1" dirty="0">
                <a:solidFill>
                  <a:schemeClr val="accent5"/>
                </a:solidFill>
              </a:rPr>
              <a:t>PATIENT IMPACT: </a:t>
            </a:r>
            <a:r>
              <a:rPr lang="en-US" sz="1400" dirty="0"/>
              <a:t>Ms. Smith experiences an extended hospital stay due to a medical error caused by an incomplete past medical history collected by Hospital A. The extended hospital admission caused functional decline requiring Ms. Smith to use home health services. Miscommunication between the hospital and the home health agency led to a delay in services contributing to a fall. After her admission to hospital B, poor health information exchange between the SNF and hospital led to a readmission. </a:t>
            </a:r>
            <a:r>
              <a:rPr lang="en-US" sz="1400" b="1" dirty="0"/>
              <a:t>Ultimately, Ms. Smith experienced a decrease in her quality of life, increased dependence on family and friends for support, and increased Medicare resource utilization. </a:t>
            </a:r>
          </a:p>
        </p:txBody>
      </p:sp>
    </p:spTree>
    <p:extLst>
      <p:ext uri="{BB962C8B-B14F-4D97-AF65-F5344CB8AC3E}">
        <p14:creationId xmlns:p14="http://schemas.microsoft.com/office/powerpoint/2010/main" val="88638906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76040-1D0C-411F-AA08-01B82038C968}"/>
              </a:ext>
            </a:extLst>
          </p:cNvPr>
          <p:cNvSpPr>
            <a:spLocks noGrp="1"/>
          </p:cNvSpPr>
          <p:nvPr>
            <p:ph type="title"/>
          </p:nvPr>
        </p:nvSpPr>
        <p:spPr>
          <a:xfrm>
            <a:off x="1024127" y="585216"/>
            <a:ext cx="10926365" cy="853200"/>
          </a:xfrm>
        </p:spPr>
        <p:txBody>
          <a:bodyPr>
            <a:normAutofit/>
          </a:bodyPr>
          <a:lstStyle/>
          <a:p>
            <a:r>
              <a:rPr lang="en-US" sz="4400" dirty="0"/>
              <a:t>Use Case Scenario: Ineffective Information Exchange</a:t>
            </a:r>
          </a:p>
        </p:txBody>
      </p:sp>
      <p:sp>
        <p:nvSpPr>
          <p:cNvPr id="4" name="Footer Placeholder 3">
            <a:extLst>
              <a:ext uri="{FF2B5EF4-FFF2-40B4-BE49-F238E27FC236}">
                <a16:creationId xmlns:a16="http://schemas.microsoft.com/office/drawing/2014/main" id="{31E58548-E5AD-4D91-A2F9-33E33BDC1217}"/>
              </a:ext>
            </a:extLst>
          </p:cNvPr>
          <p:cNvSpPr>
            <a:spLocks noGrp="1"/>
          </p:cNvSpPr>
          <p:nvPr>
            <p:ph type="ftr" sz="quarter" idx="11"/>
          </p:nvPr>
        </p:nvSpPr>
        <p:spPr/>
        <p:txBody>
          <a:bodyPr/>
          <a:lstStyle/>
          <a:p>
            <a:r>
              <a:rPr lang="en-US" altLang="en-US">
                <a:solidFill>
                  <a:schemeClr val="tx1">
                    <a:lumMod val="50000"/>
                    <a:lumOff val="50000"/>
                  </a:schemeClr>
                </a:solidFill>
                <a:latin typeface="Arial" pitchFamily="34" charset="0"/>
                <a:cs typeface="Arial" pitchFamily="34" charset="0"/>
              </a:rPr>
              <a:t>© 2018 The MITRE Corporation. All rights reserved.</a:t>
            </a:r>
            <a:endParaRPr lang="en-US">
              <a:solidFill>
                <a:schemeClr val="tx1">
                  <a:lumMod val="50000"/>
                  <a:lumOff val="50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id="{B4973134-6984-4E6E-8470-AE0B39C90455}"/>
              </a:ext>
            </a:extLst>
          </p:cNvPr>
          <p:cNvSpPr txBox="1"/>
          <p:nvPr/>
        </p:nvSpPr>
        <p:spPr>
          <a:xfrm>
            <a:off x="5721945" y="1974448"/>
            <a:ext cx="1259977" cy="461665"/>
          </a:xfrm>
          <a:prstGeom prst="rect">
            <a:avLst/>
          </a:prstGeom>
          <a:solidFill>
            <a:schemeClr val="bg1">
              <a:lumMod val="85000"/>
            </a:schemeClr>
          </a:solidFill>
          <a:ln>
            <a:solidFill>
              <a:schemeClr val="bg1">
                <a:lumMod val="85000"/>
              </a:schemeClr>
            </a:solidFill>
          </a:ln>
        </p:spPr>
        <p:txBody>
          <a:bodyPr wrap="square" rtlCol="0">
            <a:spAutoFit/>
          </a:bodyPr>
          <a:lstStyle/>
          <a:p>
            <a:pPr algn="ctr"/>
            <a:r>
              <a:rPr lang="en-US" sz="1200" dirty="0"/>
              <a:t>Home Health Agency</a:t>
            </a:r>
          </a:p>
        </p:txBody>
      </p:sp>
      <p:sp>
        <p:nvSpPr>
          <p:cNvPr id="6" name="TextBox 5">
            <a:extLst>
              <a:ext uri="{FF2B5EF4-FFF2-40B4-BE49-F238E27FC236}">
                <a16:creationId xmlns:a16="http://schemas.microsoft.com/office/drawing/2014/main" id="{6853365E-80D5-420D-844B-EA119B36F9CE}"/>
              </a:ext>
            </a:extLst>
          </p:cNvPr>
          <p:cNvSpPr txBox="1"/>
          <p:nvPr/>
        </p:nvSpPr>
        <p:spPr>
          <a:xfrm>
            <a:off x="241492" y="5920627"/>
            <a:ext cx="1259977" cy="461665"/>
          </a:xfrm>
          <a:prstGeom prst="rect">
            <a:avLst/>
          </a:prstGeom>
          <a:solidFill>
            <a:schemeClr val="bg1">
              <a:lumMod val="85000"/>
            </a:schemeClr>
          </a:solidFill>
          <a:ln>
            <a:solidFill>
              <a:schemeClr val="bg1">
                <a:lumMod val="85000"/>
              </a:schemeClr>
            </a:solidFill>
          </a:ln>
        </p:spPr>
        <p:txBody>
          <a:bodyPr wrap="square" rtlCol="0">
            <a:spAutoFit/>
          </a:bodyPr>
          <a:lstStyle/>
          <a:p>
            <a:pPr algn="ctr"/>
            <a:r>
              <a:rPr lang="en-US" sz="1200" dirty="0"/>
              <a:t>Primary Care Physician</a:t>
            </a:r>
          </a:p>
        </p:txBody>
      </p:sp>
      <p:sp>
        <p:nvSpPr>
          <p:cNvPr id="8" name="TextBox 7">
            <a:extLst>
              <a:ext uri="{FF2B5EF4-FFF2-40B4-BE49-F238E27FC236}">
                <a16:creationId xmlns:a16="http://schemas.microsoft.com/office/drawing/2014/main" id="{AE5789A8-4FC8-4832-8EB9-8913DBF09A75}"/>
              </a:ext>
            </a:extLst>
          </p:cNvPr>
          <p:cNvSpPr txBox="1"/>
          <p:nvPr/>
        </p:nvSpPr>
        <p:spPr>
          <a:xfrm>
            <a:off x="2071565" y="3663485"/>
            <a:ext cx="1259977" cy="461665"/>
          </a:xfrm>
          <a:prstGeom prst="rect">
            <a:avLst/>
          </a:prstGeom>
          <a:solidFill>
            <a:schemeClr val="bg1">
              <a:lumMod val="85000"/>
            </a:schemeClr>
          </a:solidFill>
          <a:ln>
            <a:solidFill>
              <a:schemeClr val="bg1">
                <a:lumMod val="85000"/>
              </a:schemeClr>
            </a:solidFill>
          </a:ln>
        </p:spPr>
        <p:txBody>
          <a:bodyPr wrap="square" rtlCol="0">
            <a:spAutoFit/>
          </a:bodyPr>
          <a:lstStyle/>
          <a:p>
            <a:pPr algn="ctr"/>
            <a:r>
              <a:rPr lang="en-US" sz="1200" dirty="0"/>
              <a:t>Emergency Medical Services</a:t>
            </a:r>
          </a:p>
        </p:txBody>
      </p:sp>
      <p:pic>
        <p:nvPicPr>
          <p:cNvPr id="11" name="Graphic 10" descr="Woman">
            <a:extLst>
              <a:ext uri="{FF2B5EF4-FFF2-40B4-BE49-F238E27FC236}">
                <a16:creationId xmlns:a16="http://schemas.microsoft.com/office/drawing/2014/main" id="{C8D5AD12-A7E8-470E-9E59-0826BD44AD9D}"/>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232892" y="4110019"/>
            <a:ext cx="380999" cy="380999"/>
          </a:xfrm>
          <a:prstGeom prst="rect">
            <a:avLst/>
          </a:prstGeom>
        </p:spPr>
      </p:pic>
      <p:pic>
        <p:nvPicPr>
          <p:cNvPr id="12" name="Graphic 11" descr="Woman">
            <a:extLst>
              <a:ext uri="{FF2B5EF4-FFF2-40B4-BE49-F238E27FC236}">
                <a16:creationId xmlns:a16="http://schemas.microsoft.com/office/drawing/2014/main" id="{E56FA171-2D1B-4F84-A777-044F53625942}"/>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554671" y="5183690"/>
            <a:ext cx="380999" cy="380999"/>
          </a:xfrm>
          <a:prstGeom prst="rect">
            <a:avLst/>
          </a:prstGeom>
        </p:spPr>
      </p:pic>
      <p:sp>
        <p:nvSpPr>
          <p:cNvPr id="14" name="TextBox 13">
            <a:extLst>
              <a:ext uri="{FF2B5EF4-FFF2-40B4-BE49-F238E27FC236}">
                <a16:creationId xmlns:a16="http://schemas.microsoft.com/office/drawing/2014/main" id="{EC053426-C9F1-4062-85E7-191475D59A95}"/>
              </a:ext>
            </a:extLst>
          </p:cNvPr>
          <p:cNvSpPr txBox="1"/>
          <p:nvPr/>
        </p:nvSpPr>
        <p:spPr>
          <a:xfrm>
            <a:off x="3831980" y="1988493"/>
            <a:ext cx="1259977" cy="461665"/>
          </a:xfrm>
          <a:prstGeom prst="rect">
            <a:avLst/>
          </a:prstGeom>
          <a:solidFill>
            <a:schemeClr val="bg1">
              <a:lumMod val="85000"/>
            </a:schemeClr>
          </a:solidFill>
          <a:ln>
            <a:solidFill>
              <a:schemeClr val="bg1">
                <a:lumMod val="85000"/>
              </a:schemeClr>
            </a:solidFill>
          </a:ln>
        </p:spPr>
        <p:txBody>
          <a:bodyPr wrap="square" rtlCol="0">
            <a:spAutoFit/>
          </a:bodyPr>
          <a:lstStyle/>
          <a:p>
            <a:pPr algn="ctr"/>
            <a:r>
              <a:rPr lang="en-US" sz="1200" dirty="0"/>
              <a:t>Hospital A providers</a:t>
            </a:r>
          </a:p>
        </p:txBody>
      </p:sp>
      <p:sp>
        <p:nvSpPr>
          <p:cNvPr id="15" name="TextBox 14">
            <a:extLst>
              <a:ext uri="{FF2B5EF4-FFF2-40B4-BE49-F238E27FC236}">
                <a16:creationId xmlns:a16="http://schemas.microsoft.com/office/drawing/2014/main" id="{07539FA8-E2B6-400D-B211-2FE3B24331EC}"/>
              </a:ext>
            </a:extLst>
          </p:cNvPr>
          <p:cNvSpPr txBox="1"/>
          <p:nvPr/>
        </p:nvSpPr>
        <p:spPr>
          <a:xfrm>
            <a:off x="241492" y="1622855"/>
            <a:ext cx="1259977" cy="461665"/>
          </a:xfrm>
          <a:prstGeom prst="rect">
            <a:avLst/>
          </a:prstGeom>
          <a:solidFill>
            <a:schemeClr val="bg1">
              <a:lumMod val="85000"/>
            </a:schemeClr>
          </a:solidFill>
          <a:ln>
            <a:solidFill>
              <a:schemeClr val="bg1">
                <a:lumMod val="95000"/>
              </a:schemeClr>
            </a:solidFill>
          </a:ln>
        </p:spPr>
        <p:txBody>
          <a:bodyPr wrap="square" rtlCol="0">
            <a:spAutoFit/>
          </a:bodyPr>
          <a:lstStyle/>
          <a:p>
            <a:pPr algn="ctr"/>
            <a:r>
              <a:rPr lang="en-US" sz="1200" dirty="0"/>
              <a:t>Outpatient </a:t>
            </a:r>
          </a:p>
          <a:p>
            <a:pPr algn="ctr"/>
            <a:r>
              <a:rPr lang="en-US" sz="1200" dirty="0"/>
              <a:t>Provider</a:t>
            </a:r>
          </a:p>
        </p:txBody>
      </p:sp>
      <p:sp>
        <p:nvSpPr>
          <p:cNvPr id="16" name="TextBox 15">
            <a:extLst>
              <a:ext uri="{FF2B5EF4-FFF2-40B4-BE49-F238E27FC236}">
                <a16:creationId xmlns:a16="http://schemas.microsoft.com/office/drawing/2014/main" id="{82A7C620-7BEC-4B33-862E-1B1E0F253BBD}"/>
              </a:ext>
            </a:extLst>
          </p:cNvPr>
          <p:cNvSpPr txBox="1"/>
          <p:nvPr/>
        </p:nvSpPr>
        <p:spPr>
          <a:xfrm>
            <a:off x="10818875" y="1886428"/>
            <a:ext cx="1259977" cy="461665"/>
          </a:xfrm>
          <a:prstGeom prst="rect">
            <a:avLst/>
          </a:prstGeom>
          <a:solidFill>
            <a:schemeClr val="bg1">
              <a:lumMod val="85000"/>
            </a:schemeClr>
          </a:solidFill>
          <a:ln>
            <a:solidFill>
              <a:schemeClr val="bg1">
                <a:lumMod val="85000"/>
              </a:schemeClr>
            </a:solidFill>
          </a:ln>
        </p:spPr>
        <p:txBody>
          <a:bodyPr wrap="square" rtlCol="0">
            <a:spAutoFit/>
          </a:bodyPr>
          <a:lstStyle/>
          <a:p>
            <a:pPr algn="ctr"/>
            <a:r>
              <a:rPr lang="en-US" sz="1200" dirty="0"/>
              <a:t>Skilled Nursing Facility</a:t>
            </a:r>
          </a:p>
        </p:txBody>
      </p:sp>
      <p:sp>
        <p:nvSpPr>
          <p:cNvPr id="17" name="TextBox 16">
            <a:extLst>
              <a:ext uri="{FF2B5EF4-FFF2-40B4-BE49-F238E27FC236}">
                <a16:creationId xmlns:a16="http://schemas.microsoft.com/office/drawing/2014/main" id="{AF6E448F-04C8-401D-A1EE-4A26C0CAC346}"/>
              </a:ext>
            </a:extLst>
          </p:cNvPr>
          <p:cNvSpPr txBox="1"/>
          <p:nvPr/>
        </p:nvSpPr>
        <p:spPr>
          <a:xfrm>
            <a:off x="7470084" y="3748032"/>
            <a:ext cx="1259977" cy="461665"/>
          </a:xfrm>
          <a:prstGeom prst="rect">
            <a:avLst/>
          </a:prstGeom>
          <a:solidFill>
            <a:schemeClr val="bg1">
              <a:lumMod val="85000"/>
            </a:schemeClr>
          </a:solidFill>
          <a:ln>
            <a:solidFill>
              <a:schemeClr val="bg1">
                <a:lumMod val="85000"/>
              </a:schemeClr>
            </a:solidFill>
          </a:ln>
        </p:spPr>
        <p:txBody>
          <a:bodyPr wrap="square" rtlCol="0">
            <a:spAutoFit/>
          </a:bodyPr>
          <a:lstStyle/>
          <a:p>
            <a:pPr algn="ctr"/>
            <a:r>
              <a:rPr lang="en-US" sz="1200" dirty="0"/>
              <a:t>Emergency Medical Services</a:t>
            </a:r>
          </a:p>
        </p:txBody>
      </p:sp>
      <p:sp>
        <p:nvSpPr>
          <p:cNvPr id="18" name="TextBox 17">
            <a:extLst>
              <a:ext uri="{FF2B5EF4-FFF2-40B4-BE49-F238E27FC236}">
                <a16:creationId xmlns:a16="http://schemas.microsoft.com/office/drawing/2014/main" id="{87A0B018-CC90-429E-AF41-F77B4B0571F2}"/>
              </a:ext>
            </a:extLst>
          </p:cNvPr>
          <p:cNvSpPr txBox="1"/>
          <p:nvPr/>
        </p:nvSpPr>
        <p:spPr>
          <a:xfrm>
            <a:off x="8864634" y="1961920"/>
            <a:ext cx="1045793" cy="276999"/>
          </a:xfrm>
          <a:prstGeom prst="rect">
            <a:avLst/>
          </a:prstGeom>
          <a:solidFill>
            <a:schemeClr val="bg1">
              <a:lumMod val="85000"/>
            </a:schemeClr>
          </a:solidFill>
          <a:ln>
            <a:solidFill>
              <a:schemeClr val="bg1">
                <a:lumMod val="85000"/>
              </a:schemeClr>
            </a:solidFill>
          </a:ln>
        </p:spPr>
        <p:txBody>
          <a:bodyPr wrap="square" rtlCol="0">
            <a:spAutoFit/>
          </a:bodyPr>
          <a:lstStyle/>
          <a:p>
            <a:pPr algn="ctr"/>
            <a:r>
              <a:rPr lang="en-US" sz="1200" dirty="0"/>
              <a:t>Hospital B</a:t>
            </a:r>
          </a:p>
        </p:txBody>
      </p:sp>
      <p:cxnSp>
        <p:nvCxnSpPr>
          <p:cNvPr id="20" name="Straight Arrow Connector 19">
            <a:extLst>
              <a:ext uri="{FF2B5EF4-FFF2-40B4-BE49-F238E27FC236}">
                <a16:creationId xmlns:a16="http://schemas.microsoft.com/office/drawing/2014/main" id="{ED198486-587C-4E2B-92B7-2B1526FEA78F}"/>
              </a:ext>
            </a:extLst>
          </p:cNvPr>
          <p:cNvCxnSpPr>
            <a:cxnSpLocks/>
            <a:stCxn id="15" idx="2"/>
            <a:endCxn id="6" idx="0"/>
          </p:cNvCxnSpPr>
          <p:nvPr/>
        </p:nvCxnSpPr>
        <p:spPr>
          <a:xfrm>
            <a:off x="871481" y="2084520"/>
            <a:ext cx="0" cy="3836107"/>
          </a:xfrm>
          <a:prstGeom prst="straightConnector1">
            <a:avLst/>
          </a:prstGeom>
          <a:ln w="25400" cap="flat" cmpd="sng" algn="ctr">
            <a:solidFill>
              <a:srgbClr val="C00000"/>
            </a:solidFill>
            <a:prstDash val="dash"/>
            <a:round/>
            <a:headEnd type="none" w="med" len="med"/>
            <a:tailEnd type="stealth" w="lg" len="lg"/>
          </a:ln>
        </p:spPr>
        <p:style>
          <a:lnRef idx="0">
            <a:scrgbClr r="0" g="0" b="0"/>
          </a:lnRef>
          <a:fillRef idx="0">
            <a:scrgbClr r="0" g="0" b="0"/>
          </a:fillRef>
          <a:effectRef idx="0">
            <a:scrgbClr r="0" g="0" b="0"/>
          </a:effectRef>
          <a:fontRef idx="minor">
            <a:schemeClr val="tx1"/>
          </a:fontRef>
        </p:style>
      </p:cxnSp>
      <p:sp>
        <p:nvSpPr>
          <p:cNvPr id="24" name="TextBox 23">
            <a:extLst>
              <a:ext uri="{FF2B5EF4-FFF2-40B4-BE49-F238E27FC236}">
                <a16:creationId xmlns:a16="http://schemas.microsoft.com/office/drawing/2014/main" id="{779FAC77-4B93-460E-B9E7-B3892A1CE13E}"/>
              </a:ext>
            </a:extLst>
          </p:cNvPr>
          <p:cNvSpPr txBox="1"/>
          <p:nvPr/>
        </p:nvSpPr>
        <p:spPr>
          <a:xfrm>
            <a:off x="107211" y="2677540"/>
            <a:ext cx="849659" cy="553998"/>
          </a:xfrm>
          <a:prstGeom prst="rect">
            <a:avLst/>
          </a:prstGeom>
          <a:noFill/>
        </p:spPr>
        <p:txBody>
          <a:bodyPr wrap="square" rtlCol="0">
            <a:spAutoFit/>
          </a:bodyPr>
          <a:lstStyle/>
          <a:p>
            <a:r>
              <a:rPr lang="en-US" sz="1000" dirty="0"/>
              <a:t>Fax transmission failed</a:t>
            </a:r>
          </a:p>
        </p:txBody>
      </p:sp>
      <p:cxnSp>
        <p:nvCxnSpPr>
          <p:cNvPr id="26" name="Straight Arrow Connector 25">
            <a:extLst>
              <a:ext uri="{FF2B5EF4-FFF2-40B4-BE49-F238E27FC236}">
                <a16:creationId xmlns:a16="http://schemas.microsoft.com/office/drawing/2014/main" id="{FB74E232-B564-4366-A18B-940B371D5759}"/>
              </a:ext>
            </a:extLst>
          </p:cNvPr>
          <p:cNvCxnSpPr>
            <a:cxnSpLocks/>
            <a:stCxn id="8" idx="3"/>
            <a:endCxn id="12" idx="0"/>
          </p:cNvCxnSpPr>
          <p:nvPr/>
        </p:nvCxnSpPr>
        <p:spPr>
          <a:xfrm>
            <a:off x="3331542" y="3894318"/>
            <a:ext cx="413629" cy="1289372"/>
          </a:xfrm>
          <a:prstGeom prst="bentConnector2">
            <a:avLst/>
          </a:prstGeom>
          <a:ln w="25400" cap="flat" cmpd="sng" algn="ctr">
            <a:solidFill>
              <a:srgbClr val="C00000"/>
            </a:solidFill>
            <a:prstDash val="dash"/>
            <a:round/>
            <a:headEnd type="stealth" w="lg" len="lg"/>
            <a:tailEnd type="stealth" w="lg" len="lg"/>
          </a:ln>
        </p:spPr>
        <p:style>
          <a:lnRef idx="0">
            <a:scrgbClr r="0" g="0" b="0"/>
          </a:lnRef>
          <a:fillRef idx="0">
            <a:scrgbClr r="0" g="0" b="0"/>
          </a:fillRef>
          <a:effectRef idx="0">
            <a:scrgbClr r="0" g="0" b="0"/>
          </a:effectRef>
          <a:fontRef idx="minor">
            <a:schemeClr val="tx1"/>
          </a:fontRef>
        </p:style>
      </p:cxnSp>
      <p:cxnSp>
        <p:nvCxnSpPr>
          <p:cNvPr id="27" name="Straight Arrow Connector 26">
            <a:extLst>
              <a:ext uri="{FF2B5EF4-FFF2-40B4-BE49-F238E27FC236}">
                <a16:creationId xmlns:a16="http://schemas.microsoft.com/office/drawing/2014/main" id="{458DB3C2-1833-45F6-93A1-95B2E8F06715}"/>
              </a:ext>
            </a:extLst>
          </p:cNvPr>
          <p:cNvCxnSpPr>
            <a:cxnSpLocks/>
            <a:stCxn id="8" idx="1"/>
          </p:cNvCxnSpPr>
          <p:nvPr/>
        </p:nvCxnSpPr>
        <p:spPr>
          <a:xfrm rot="10800000" flipV="1">
            <a:off x="1346109" y="3894318"/>
            <a:ext cx="725457" cy="2005624"/>
          </a:xfrm>
          <a:prstGeom prst="bentConnector2">
            <a:avLst/>
          </a:prstGeom>
          <a:ln w="25400" cap="flat" cmpd="sng" algn="ctr">
            <a:solidFill>
              <a:srgbClr val="C00000"/>
            </a:solidFill>
            <a:prstDash val="dash"/>
            <a:round/>
            <a:headEnd type="stealth" w="lg" len="lg"/>
            <a:tailEnd type="stealth" w="lg" len="lg"/>
          </a:ln>
        </p:spPr>
        <p:style>
          <a:lnRef idx="0">
            <a:scrgbClr r="0" g="0" b="0"/>
          </a:lnRef>
          <a:fillRef idx="0">
            <a:scrgbClr r="0" g="0" b="0"/>
          </a:fillRef>
          <a:effectRef idx="0">
            <a:scrgbClr r="0" g="0" b="0"/>
          </a:effectRef>
          <a:fontRef idx="minor">
            <a:schemeClr val="tx1"/>
          </a:fontRef>
        </p:style>
      </p:cxnSp>
      <p:sp>
        <p:nvSpPr>
          <p:cNvPr id="37" name="TextBox 36">
            <a:extLst>
              <a:ext uri="{FF2B5EF4-FFF2-40B4-BE49-F238E27FC236}">
                <a16:creationId xmlns:a16="http://schemas.microsoft.com/office/drawing/2014/main" id="{CFC0FB53-A298-43A1-8CD9-644E39524A21}"/>
              </a:ext>
            </a:extLst>
          </p:cNvPr>
          <p:cNvSpPr txBox="1"/>
          <p:nvPr/>
        </p:nvSpPr>
        <p:spPr>
          <a:xfrm>
            <a:off x="7123528" y="4221577"/>
            <a:ext cx="976544" cy="1015663"/>
          </a:xfrm>
          <a:prstGeom prst="rect">
            <a:avLst/>
          </a:prstGeom>
          <a:noFill/>
        </p:spPr>
        <p:txBody>
          <a:bodyPr wrap="square" rtlCol="0">
            <a:spAutoFit/>
          </a:bodyPr>
          <a:lstStyle/>
          <a:p>
            <a:pPr algn="ctr"/>
            <a:r>
              <a:rPr lang="en-US" sz="1000" dirty="0"/>
              <a:t>EMS not connected to HHA’s EHR &amp; dependent on Ms. Smith’s verbal recall</a:t>
            </a:r>
          </a:p>
        </p:txBody>
      </p:sp>
      <p:cxnSp>
        <p:nvCxnSpPr>
          <p:cNvPr id="39" name="Straight Arrow Connector 38">
            <a:extLst>
              <a:ext uri="{FF2B5EF4-FFF2-40B4-BE49-F238E27FC236}">
                <a16:creationId xmlns:a16="http://schemas.microsoft.com/office/drawing/2014/main" id="{42DAC211-F179-42AE-A817-85E268E310C8}"/>
              </a:ext>
            </a:extLst>
          </p:cNvPr>
          <p:cNvCxnSpPr>
            <a:cxnSpLocks/>
            <a:stCxn id="8" idx="0"/>
            <a:endCxn id="14" idx="1"/>
          </p:cNvCxnSpPr>
          <p:nvPr/>
        </p:nvCxnSpPr>
        <p:spPr>
          <a:xfrm rot="5400000" flipH="1" flipV="1">
            <a:off x="2544688" y="2376193"/>
            <a:ext cx="1444159" cy="1130426"/>
          </a:xfrm>
          <a:prstGeom prst="bentConnector2">
            <a:avLst/>
          </a:prstGeom>
          <a:ln w="25400" cap="flat" cmpd="sng" algn="ctr">
            <a:solidFill>
              <a:srgbClr val="C00000"/>
            </a:solidFill>
            <a:prstDash val="dash"/>
            <a:round/>
            <a:headEnd type="stealth" w="lg" len="lg"/>
            <a:tailEnd type="stealth" w="lg" len="lg"/>
          </a:ln>
        </p:spPr>
        <p:style>
          <a:lnRef idx="0">
            <a:scrgbClr r="0" g="0" b="0"/>
          </a:lnRef>
          <a:fillRef idx="0">
            <a:scrgbClr r="0" g="0" b="0"/>
          </a:fillRef>
          <a:effectRef idx="0">
            <a:scrgbClr r="0" g="0" b="0"/>
          </a:effectRef>
          <a:fontRef idx="minor">
            <a:schemeClr val="tx1"/>
          </a:fontRef>
        </p:style>
      </p:cxnSp>
      <p:sp>
        <p:nvSpPr>
          <p:cNvPr id="41" name="TextBox 40">
            <a:extLst>
              <a:ext uri="{FF2B5EF4-FFF2-40B4-BE49-F238E27FC236}">
                <a16:creationId xmlns:a16="http://schemas.microsoft.com/office/drawing/2014/main" id="{37300192-F0C5-47ED-BDCC-A0946CDD7F54}"/>
              </a:ext>
            </a:extLst>
          </p:cNvPr>
          <p:cNvSpPr txBox="1"/>
          <p:nvPr/>
        </p:nvSpPr>
        <p:spPr>
          <a:xfrm>
            <a:off x="2678307" y="2268308"/>
            <a:ext cx="849659" cy="553998"/>
          </a:xfrm>
          <a:prstGeom prst="rect">
            <a:avLst/>
          </a:prstGeom>
          <a:noFill/>
        </p:spPr>
        <p:txBody>
          <a:bodyPr wrap="square" rtlCol="0">
            <a:spAutoFit/>
          </a:bodyPr>
          <a:lstStyle/>
          <a:p>
            <a:pPr algn="ctr"/>
            <a:r>
              <a:rPr lang="en-US" sz="1000" dirty="0"/>
              <a:t>Paper records used for hand off</a:t>
            </a:r>
          </a:p>
        </p:txBody>
      </p:sp>
      <p:cxnSp>
        <p:nvCxnSpPr>
          <p:cNvPr id="42" name="Straight Arrow Connector 41">
            <a:extLst>
              <a:ext uri="{FF2B5EF4-FFF2-40B4-BE49-F238E27FC236}">
                <a16:creationId xmlns:a16="http://schemas.microsoft.com/office/drawing/2014/main" id="{90BA510C-1FEB-4099-9AFF-B8B416F9243D}"/>
              </a:ext>
            </a:extLst>
          </p:cNvPr>
          <p:cNvCxnSpPr>
            <a:cxnSpLocks/>
            <a:stCxn id="14" idx="3"/>
            <a:endCxn id="5" idx="1"/>
          </p:cNvCxnSpPr>
          <p:nvPr/>
        </p:nvCxnSpPr>
        <p:spPr>
          <a:xfrm flipV="1">
            <a:off x="5091957" y="2205281"/>
            <a:ext cx="629988" cy="14045"/>
          </a:xfrm>
          <a:prstGeom prst="straightConnector1">
            <a:avLst/>
          </a:prstGeom>
          <a:ln w="25400" cap="flat" cmpd="sng" algn="ctr">
            <a:solidFill>
              <a:srgbClr val="C00000"/>
            </a:solidFill>
            <a:prstDash val="dash"/>
            <a:round/>
            <a:headEnd type="stealth" w="lg" len="lg"/>
            <a:tailEnd type="stealth" w="lg" len="lg"/>
          </a:ln>
        </p:spPr>
        <p:style>
          <a:lnRef idx="0">
            <a:scrgbClr r="0" g="0" b="0"/>
          </a:lnRef>
          <a:fillRef idx="0">
            <a:scrgbClr r="0" g="0" b="0"/>
          </a:fillRef>
          <a:effectRef idx="0">
            <a:scrgbClr r="0" g="0" b="0"/>
          </a:effectRef>
          <a:fontRef idx="minor">
            <a:schemeClr val="tx1"/>
          </a:fontRef>
        </p:style>
      </p:cxnSp>
      <p:sp>
        <p:nvSpPr>
          <p:cNvPr id="46" name="TextBox 45">
            <a:extLst>
              <a:ext uri="{FF2B5EF4-FFF2-40B4-BE49-F238E27FC236}">
                <a16:creationId xmlns:a16="http://schemas.microsoft.com/office/drawing/2014/main" id="{DA7F574D-6F6A-4514-96F1-34899EA4CEC9}"/>
              </a:ext>
            </a:extLst>
          </p:cNvPr>
          <p:cNvSpPr txBox="1"/>
          <p:nvPr/>
        </p:nvSpPr>
        <p:spPr>
          <a:xfrm>
            <a:off x="4579152" y="1398132"/>
            <a:ext cx="1726464" cy="553998"/>
          </a:xfrm>
          <a:prstGeom prst="rect">
            <a:avLst/>
          </a:prstGeom>
          <a:noFill/>
        </p:spPr>
        <p:txBody>
          <a:bodyPr wrap="square" rtlCol="0">
            <a:spAutoFit/>
          </a:bodyPr>
          <a:lstStyle/>
          <a:p>
            <a:pPr algn="ctr"/>
            <a:r>
              <a:rPr lang="en-US" sz="1000" dirty="0"/>
              <a:t>Hospital has to rely on fax to transmit/ receive information from the HHA</a:t>
            </a:r>
          </a:p>
        </p:txBody>
      </p:sp>
      <p:cxnSp>
        <p:nvCxnSpPr>
          <p:cNvPr id="55" name="Straight Arrow Connector 54">
            <a:extLst>
              <a:ext uri="{FF2B5EF4-FFF2-40B4-BE49-F238E27FC236}">
                <a16:creationId xmlns:a16="http://schemas.microsoft.com/office/drawing/2014/main" id="{55100131-B7D6-4772-98DD-A9904D55EEBC}"/>
              </a:ext>
            </a:extLst>
          </p:cNvPr>
          <p:cNvCxnSpPr>
            <a:cxnSpLocks/>
            <a:stCxn id="11" idx="3"/>
          </p:cNvCxnSpPr>
          <p:nvPr/>
        </p:nvCxnSpPr>
        <p:spPr>
          <a:xfrm flipV="1">
            <a:off x="5613891" y="2497985"/>
            <a:ext cx="618177" cy="1802534"/>
          </a:xfrm>
          <a:prstGeom prst="bentConnector2">
            <a:avLst/>
          </a:prstGeom>
          <a:ln w="25400" cap="flat" cmpd="sng" algn="ctr">
            <a:solidFill>
              <a:srgbClr val="C00000"/>
            </a:solidFill>
            <a:prstDash val="dash"/>
            <a:round/>
            <a:headEnd type="none" w="med" len="med"/>
            <a:tailEnd type="stealth" w="lg" len="lg"/>
          </a:ln>
        </p:spPr>
        <p:style>
          <a:lnRef idx="0">
            <a:scrgbClr r="0" g="0" b="0"/>
          </a:lnRef>
          <a:fillRef idx="0">
            <a:scrgbClr r="0" g="0" b="0"/>
          </a:fillRef>
          <a:effectRef idx="0">
            <a:scrgbClr r="0" g="0" b="0"/>
          </a:effectRef>
          <a:fontRef idx="minor">
            <a:schemeClr val="tx1"/>
          </a:fontRef>
        </p:style>
      </p:cxnSp>
      <p:cxnSp>
        <p:nvCxnSpPr>
          <p:cNvPr id="58" name="Straight Arrow Connector 57">
            <a:extLst>
              <a:ext uri="{FF2B5EF4-FFF2-40B4-BE49-F238E27FC236}">
                <a16:creationId xmlns:a16="http://schemas.microsoft.com/office/drawing/2014/main" id="{92CF4EDB-4565-43D8-89C5-85678DC9BA4C}"/>
              </a:ext>
            </a:extLst>
          </p:cNvPr>
          <p:cNvCxnSpPr>
            <a:cxnSpLocks/>
            <a:stCxn id="11" idx="1"/>
            <a:endCxn id="14" idx="2"/>
          </p:cNvCxnSpPr>
          <p:nvPr/>
        </p:nvCxnSpPr>
        <p:spPr>
          <a:xfrm rot="10800000">
            <a:off x="4461970" y="2450159"/>
            <a:ext cx="770923" cy="1850361"/>
          </a:xfrm>
          <a:prstGeom prst="bentConnector2">
            <a:avLst/>
          </a:prstGeom>
          <a:ln w="25400" cap="flat" cmpd="sng" algn="ctr">
            <a:solidFill>
              <a:srgbClr val="C00000"/>
            </a:solidFill>
            <a:prstDash val="dash"/>
            <a:round/>
            <a:headEnd type="none" w="med" len="med"/>
            <a:tailEnd type="stealth" w="lg" len="lg"/>
          </a:ln>
        </p:spPr>
        <p:style>
          <a:lnRef idx="0">
            <a:scrgbClr r="0" g="0" b="0"/>
          </a:lnRef>
          <a:fillRef idx="0">
            <a:scrgbClr r="0" g="0" b="0"/>
          </a:fillRef>
          <a:effectRef idx="0">
            <a:scrgbClr r="0" g="0" b="0"/>
          </a:effectRef>
          <a:fontRef idx="minor">
            <a:schemeClr val="tx1"/>
          </a:fontRef>
        </p:style>
      </p:cxnSp>
      <p:cxnSp>
        <p:nvCxnSpPr>
          <p:cNvPr id="64" name="Connector: Elbow 63">
            <a:extLst>
              <a:ext uri="{FF2B5EF4-FFF2-40B4-BE49-F238E27FC236}">
                <a16:creationId xmlns:a16="http://schemas.microsoft.com/office/drawing/2014/main" id="{BCC35C44-CA68-41D8-A9C6-83842EB22414}"/>
              </a:ext>
            </a:extLst>
          </p:cNvPr>
          <p:cNvCxnSpPr>
            <a:cxnSpLocks/>
            <a:stCxn id="11" idx="2"/>
            <a:endCxn id="6" idx="3"/>
          </p:cNvCxnSpPr>
          <p:nvPr/>
        </p:nvCxnSpPr>
        <p:spPr>
          <a:xfrm rot="5400000">
            <a:off x="2632210" y="3360278"/>
            <a:ext cx="1660442" cy="3921923"/>
          </a:xfrm>
          <a:prstGeom prst="bentConnector2">
            <a:avLst/>
          </a:prstGeom>
          <a:ln w="25400">
            <a:solidFill>
              <a:srgbClr val="C00000"/>
            </a:solidFill>
            <a:prstDash val="dash"/>
            <a:tailEnd type="stealth" w="lg" len="lg"/>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E8840B59-F6E6-4603-A739-D22B17D1A30D}"/>
              </a:ext>
            </a:extLst>
          </p:cNvPr>
          <p:cNvSpPr txBox="1"/>
          <p:nvPr/>
        </p:nvSpPr>
        <p:spPr>
          <a:xfrm>
            <a:off x="5403738" y="4395138"/>
            <a:ext cx="1210952" cy="1477328"/>
          </a:xfrm>
          <a:prstGeom prst="rect">
            <a:avLst/>
          </a:prstGeom>
          <a:noFill/>
        </p:spPr>
        <p:txBody>
          <a:bodyPr wrap="square" rtlCol="0">
            <a:spAutoFit/>
          </a:bodyPr>
          <a:lstStyle/>
          <a:p>
            <a:pPr algn="ctr"/>
            <a:r>
              <a:rPr lang="en-US" sz="1000" dirty="0"/>
              <a:t>Ms. Smith is responsible for communicating hospital encounter with PCP and dependent on printed paper discharge instructions</a:t>
            </a:r>
          </a:p>
        </p:txBody>
      </p:sp>
      <p:cxnSp>
        <p:nvCxnSpPr>
          <p:cNvPr id="69" name="Straight Arrow Connector 68">
            <a:extLst>
              <a:ext uri="{FF2B5EF4-FFF2-40B4-BE49-F238E27FC236}">
                <a16:creationId xmlns:a16="http://schemas.microsoft.com/office/drawing/2014/main" id="{A07E5090-1095-4904-A31C-D277E0E43E72}"/>
              </a:ext>
            </a:extLst>
          </p:cNvPr>
          <p:cNvCxnSpPr>
            <a:cxnSpLocks/>
            <a:endCxn id="17" idx="1"/>
          </p:cNvCxnSpPr>
          <p:nvPr/>
        </p:nvCxnSpPr>
        <p:spPr>
          <a:xfrm rot="16200000" flipH="1">
            <a:off x="6252555" y="2761336"/>
            <a:ext cx="1480880" cy="954178"/>
          </a:xfrm>
          <a:prstGeom prst="bentConnector2">
            <a:avLst/>
          </a:prstGeom>
          <a:ln w="25400" cap="flat" cmpd="sng" algn="ctr">
            <a:solidFill>
              <a:srgbClr val="C00000"/>
            </a:solidFill>
            <a:prstDash val="dash"/>
            <a:round/>
            <a:headEnd type="stealth" w="lg" len="lg"/>
            <a:tailEnd type="stealth" w="lg" len="lg"/>
          </a:ln>
        </p:spPr>
        <p:style>
          <a:lnRef idx="0">
            <a:scrgbClr r="0" g="0" b="0"/>
          </a:lnRef>
          <a:fillRef idx="0">
            <a:scrgbClr r="0" g="0" b="0"/>
          </a:fillRef>
          <a:effectRef idx="0">
            <a:scrgbClr r="0" g="0" b="0"/>
          </a:effectRef>
          <a:fontRef idx="minor">
            <a:schemeClr val="tx1"/>
          </a:fontRef>
        </p:style>
      </p:cxnSp>
      <p:sp>
        <p:nvSpPr>
          <p:cNvPr id="71" name="TextBox 70">
            <a:extLst>
              <a:ext uri="{FF2B5EF4-FFF2-40B4-BE49-F238E27FC236}">
                <a16:creationId xmlns:a16="http://schemas.microsoft.com/office/drawing/2014/main" id="{B97FE35A-DBE6-4173-B62C-80AB79678D5F}"/>
              </a:ext>
            </a:extLst>
          </p:cNvPr>
          <p:cNvSpPr txBox="1"/>
          <p:nvPr/>
        </p:nvSpPr>
        <p:spPr>
          <a:xfrm>
            <a:off x="2178979" y="4131230"/>
            <a:ext cx="976544" cy="1015663"/>
          </a:xfrm>
          <a:prstGeom prst="rect">
            <a:avLst/>
          </a:prstGeom>
          <a:noFill/>
        </p:spPr>
        <p:txBody>
          <a:bodyPr wrap="square" rtlCol="0">
            <a:spAutoFit/>
          </a:bodyPr>
          <a:lstStyle/>
          <a:p>
            <a:pPr algn="ctr"/>
            <a:r>
              <a:rPr lang="en-US" sz="1000" dirty="0"/>
              <a:t>EMS not connected to PCPs EHR &amp; dependent on patients verbal recall</a:t>
            </a:r>
          </a:p>
        </p:txBody>
      </p:sp>
      <p:cxnSp>
        <p:nvCxnSpPr>
          <p:cNvPr id="72" name="Straight Arrow Connector 71">
            <a:extLst>
              <a:ext uri="{FF2B5EF4-FFF2-40B4-BE49-F238E27FC236}">
                <a16:creationId xmlns:a16="http://schemas.microsoft.com/office/drawing/2014/main" id="{F9BD688B-261F-4D3C-B73C-FD3D058AD06E}"/>
              </a:ext>
            </a:extLst>
          </p:cNvPr>
          <p:cNvCxnSpPr>
            <a:cxnSpLocks/>
          </p:cNvCxnSpPr>
          <p:nvPr/>
        </p:nvCxnSpPr>
        <p:spPr>
          <a:xfrm>
            <a:off x="8059328" y="4300519"/>
            <a:ext cx="0" cy="936527"/>
          </a:xfrm>
          <a:prstGeom prst="straightConnector1">
            <a:avLst/>
          </a:prstGeom>
          <a:ln w="25400" cap="flat" cmpd="sng" algn="ctr">
            <a:solidFill>
              <a:srgbClr val="C00000"/>
            </a:solidFill>
            <a:prstDash val="dash"/>
            <a:round/>
            <a:headEnd type="stealth" w="lg" len="lg"/>
            <a:tailEnd type="stealth" w="lg" len="lg"/>
          </a:ln>
        </p:spPr>
        <p:style>
          <a:lnRef idx="0">
            <a:scrgbClr r="0" g="0" b="0"/>
          </a:lnRef>
          <a:fillRef idx="0">
            <a:scrgbClr r="0" g="0" b="0"/>
          </a:fillRef>
          <a:effectRef idx="0">
            <a:scrgbClr r="0" g="0" b="0"/>
          </a:effectRef>
          <a:fontRef idx="minor">
            <a:schemeClr val="tx1"/>
          </a:fontRef>
        </p:style>
      </p:cxnSp>
      <p:pic>
        <p:nvPicPr>
          <p:cNvPr id="73" name="Graphic 72" descr="Woman">
            <a:extLst>
              <a:ext uri="{FF2B5EF4-FFF2-40B4-BE49-F238E27FC236}">
                <a16:creationId xmlns:a16="http://schemas.microsoft.com/office/drawing/2014/main" id="{6B5DBDF4-06D2-4781-AE72-5BD772CD3697}"/>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897382" y="5315988"/>
            <a:ext cx="380999" cy="380999"/>
          </a:xfrm>
          <a:prstGeom prst="rect">
            <a:avLst/>
          </a:prstGeom>
        </p:spPr>
      </p:pic>
      <p:cxnSp>
        <p:nvCxnSpPr>
          <p:cNvPr id="74" name="Straight Arrow Connector 73">
            <a:extLst>
              <a:ext uri="{FF2B5EF4-FFF2-40B4-BE49-F238E27FC236}">
                <a16:creationId xmlns:a16="http://schemas.microsoft.com/office/drawing/2014/main" id="{7202C16C-7DD5-4D20-B658-B62F9CDF8B2F}"/>
              </a:ext>
            </a:extLst>
          </p:cNvPr>
          <p:cNvCxnSpPr>
            <a:cxnSpLocks/>
            <a:stCxn id="17" idx="0"/>
          </p:cNvCxnSpPr>
          <p:nvPr/>
        </p:nvCxnSpPr>
        <p:spPr>
          <a:xfrm rot="5400000" flipH="1" flipV="1">
            <a:off x="7856772" y="2591395"/>
            <a:ext cx="1399939" cy="913337"/>
          </a:xfrm>
          <a:prstGeom prst="bentConnector3">
            <a:avLst>
              <a:gd name="adj1" fmla="val 50000"/>
            </a:avLst>
          </a:prstGeom>
          <a:ln w="25400" cap="flat" cmpd="sng" algn="ctr">
            <a:solidFill>
              <a:srgbClr val="C00000"/>
            </a:solidFill>
            <a:prstDash val="dash"/>
            <a:round/>
            <a:headEnd type="none" w="lg" len="lg"/>
            <a:tailEnd type="stealth" w="lg" len="lg"/>
          </a:ln>
        </p:spPr>
        <p:style>
          <a:lnRef idx="0">
            <a:scrgbClr r="0" g="0" b="0"/>
          </a:lnRef>
          <a:fillRef idx="0">
            <a:scrgbClr r="0" g="0" b="0"/>
          </a:fillRef>
          <a:effectRef idx="0">
            <a:scrgbClr r="0" g="0" b="0"/>
          </a:effectRef>
          <a:fontRef idx="minor">
            <a:schemeClr val="tx1"/>
          </a:fontRef>
        </p:style>
      </p:cxnSp>
      <p:sp>
        <p:nvSpPr>
          <p:cNvPr id="77" name="TextBox 76">
            <a:extLst>
              <a:ext uri="{FF2B5EF4-FFF2-40B4-BE49-F238E27FC236}">
                <a16:creationId xmlns:a16="http://schemas.microsoft.com/office/drawing/2014/main" id="{FC296578-D5D0-4C7A-978B-EF585BEC2CD0}"/>
              </a:ext>
            </a:extLst>
          </p:cNvPr>
          <p:cNvSpPr txBox="1"/>
          <p:nvPr/>
        </p:nvSpPr>
        <p:spPr>
          <a:xfrm>
            <a:off x="8095489" y="2420066"/>
            <a:ext cx="849659" cy="553998"/>
          </a:xfrm>
          <a:prstGeom prst="rect">
            <a:avLst/>
          </a:prstGeom>
          <a:noFill/>
        </p:spPr>
        <p:txBody>
          <a:bodyPr wrap="square" rtlCol="0">
            <a:spAutoFit/>
          </a:bodyPr>
          <a:lstStyle/>
          <a:p>
            <a:pPr algn="ctr"/>
            <a:r>
              <a:rPr lang="en-US" sz="1000" dirty="0"/>
              <a:t>Paper records used for hand off</a:t>
            </a:r>
          </a:p>
        </p:txBody>
      </p:sp>
      <p:pic>
        <p:nvPicPr>
          <p:cNvPr id="83" name="Graphic 82" descr="Woman">
            <a:extLst>
              <a:ext uri="{FF2B5EF4-FFF2-40B4-BE49-F238E27FC236}">
                <a16:creationId xmlns:a16="http://schemas.microsoft.com/office/drawing/2014/main" id="{4F88AE3A-1E09-4AAD-947A-2E93655D5C8F}"/>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266631" y="5730127"/>
            <a:ext cx="380999" cy="380999"/>
          </a:xfrm>
          <a:prstGeom prst="rect">
            <a:avLst/>
          </a:prstGeom>
        </p:spPr>
      </p:pic>
      <p:sp>
        <p:nvSpPr>
          <p:cNvPr id="84" name="TextBox 83">
            <a:extLst>
              <a:ext uri="{FF2B5EF4-FFF2-40B4-BE49-F238E27FC236}">
                <a16:creationId xmlns:a16="http://schemas.microsoft.com/office/drawing/2014/main" id="{776AEEFB-49EC-41D0-943F-D0A501103B17}"/>
              </a:ext>
            </a:extLst>
          </p:cNvPr>
          <p:cNvSpPr txBox="1"/>
          <p:nvPr/>
        </p:nvSpPr>
        <p:spPr>
          <a:xfrm>
            <a:off x="9886394" y="4408230"/>
            <a:ext cx="1259977" cy="461665"/>
          </a:xfrm>
          <a:prstGeom prst="rect">
            <a:avLst/>
          </a:prstGeom>
          <a:solidFill>
            <a:schemeClr val="bg1">
              <a:lumMod val="85000"/>
            </a:schemeClr>
          </a:solidFill>
          <a:ln>
            <a:solidFill>
              <a:schemeClr val="bg1">
                <a:lumMod val="85000"/>
              </a:schemeClr>
            </a:solidFill>
          </a:ln>
        </p:spPr>
        <p:txBody>
          <a:bodyPr wrap="square" rtlCol="0">
            <a:spAutoFit/>
          </a:bodyPr>
          <a:lstStyle/>
          <a:p>
            <a:pPr algn="ctr"/>
            <a:r>
              <a:rPr lang="en-US" sz="1200" dirty="0"/>
              <a:t>Transport Services</a:t>
            </a:r>
          </a:p>
        </p:txBody>
      </p:sp>
      <p:sp>
        <p:nvSpPr>
          <p:cNvPr id="86" name="TextBox 85">
            <a:extLst>
              <a:ext uri="{FF2B5EF4-FFF2-40B4-BE49-F238E27FC236}">
                <a16:creationId xmlns:a16="http://schemas.microsoft.com/office/drawing/2014/main" id="{DD200F50-B760-4402-8ACE-9E3411BA4309}"/>
              </a:ext>
            </a:extLst>
          </p:cNvPr>
          <p:cNvSpPr txBox="1"/>
          <p:nvPr/>
        </p:nvSpPr>
        <p:spPr>
          <a:xfrm>
            <a:off x="9991631" y="1222746"/>
            <a:ext cx="849659" cy="861774"/>
          </a:xfrm>
          <a:prstGeom prst="rect">
            <a:avLst/>
          </a:prstGeom>
          <a:noFill/>
        </p:spPr>
        <p:txBody>
          <a:bodyPr wrap="square" rtlCol="0">
            <a:spAutoFit/>
          </a:bodyPr>
          <a:lstStyle/>
          <a:p>
            <a:pPr algn="ctr"/>
            <a:r>
              <a:rPr lang="en-US" sz="1000" dirty="0"/>
              <a:t>Third party software used to share information </a:t>
            </a:r>
          </a:p>
        </p:txBody>
      </p:sp>
      <p:cxnSp>
        <p:nvCxnSpPr>
          <p:cNvPr id="87" name="Straight Arrow Connector 86">
            <a:extLst>
              <a:ext uri="{FF2B5EF4-FFF2-40B4-BE49-F238E27FC236}">
                <a16:creationId xmlns:a16="http://schemas.microsoft.com/office/drawing/2014/main" id="{FC5100D8-4BD1-423C-B85D-0F39BAD01396}"/>
              </a:ext>
            </a:extLst>
          </p:cNvPr>
          <p:cNvCxnSpPr>
            <a:cxnSpLocks/>
          </p:cNvCxnSpPr>
          <p:nvPr/>
        </p:nvCxnSpPr>
        <p:spPr>
          <a:xfrm>
            <a:off x="9910427" y="2100419"/>
            <a:ext cx="859184" cy="0"/>
          </a:xfrm>
          <a:prstGeom prst="straightConnector1">
            <a:avLst/>
          </a:prstGeom>
          <a:ln w="25400" cap="flat" cmpd="sng" algn="ctr">
            <a:solidFill>
              <a:schemeClr val="accent5"/>
            </a:solidFill>
            <a:prstDash val="dash"/>
            <a:round/>
            <a:headEnd type="stealth" w="lg" len="lg"/>
            <a:tailEnd type="stealth" w="lg" len="lg"/>
          </a:ln>
        </p:spPr>
        <p:style>
          <a:lnRef idx="0">
            <a:scrgbClr r="0" g="0" b="0"/>
          </a:lnRef>
          <a:fillRef idx="0">
            <a:scrgbClr r="0" g="0" b="0"/>
          </a:fillRef>
          <a:effectRef idx="0">
            <a:scrgbClr r="0" g="0" b="0"/>
          </a:effectRef>
          <a:fontRef idx="minor">
            <a:schemeClr val="tx1"/>
          </a:fontRef>
        </p:style>
      </p:cxnSp>
      <p:cxnSp>
        <p:nvCxnSpPr>
          <p:cNvPr id="90" name="Straight Arrow Connector 89">
            <a:extLst>
              <a:ext uri="{FF2B5EF4-FFF2-40B4-BE49-F238E27FC236}">
                <a16:creationId xmlns:a16="http://schemas.microsoft.com/office/drawing/2014/main" id="{78A82DC7-8D75-4D17-BDE5-FF9CD83B57F0}"/>
              </a:ext>
            </a:extLst>
          </p:cNvPr>
          <p:cNvCxnSpPr>
            <a:cxnSpLocks/>
          </p:cNvCxnSpPr>
          <p:nvPr/>
        </p:nvCxnSpPr>
        <p:spPr>
          <a:xfrm rot="16200000" flipH="1">
            <a:off x="8895219" y="3026549"/>
            <a:ext cx="2001373" cy="641536"/>
          </a:xfrm>
          <a:prstGeom prst="bentConnector3">
            <a:avLst>
              <a:gd name="adj1" fmla="val 50000"/>
            </a:avLst>
          </a:prstGeom>
          <a:ln w="25400" cap="flat" cmpd="sng" algn="ctr">
            <a:solidFill>
              <a:srgbClr val="C00000"/>
            </a:solidFill>
            <a:prstDash val="dash"/>
            <a:round/>
            <a:headEnd type="none" w="lg" len="lg"/>
            <a:tailEnd type="stealth" w="lg" len="lg"/>
          </a:ln>
        </p:spPr>
        <p:style>
          <a:lnRef idx="0">
            <a:scrgbClr r="0" g="0" b="0"/>
          </a:lnRef>
          <a:fillRef idx="0">
            <a:scrgbClr r="0" g="0" b="0"/>
          </a:fillRef>
          <a:effectRef idx="0">
            <a:scrgbClr r="0" g="0" b="0"/>
          </a:effectRef>
          <a:fontRef idx="minor">
            <a:schemeClr val="tx1"/>
          </a:fontRef>
        </p:style>
      </p:cxnSp>
      <p:sp>
        <p:nvSpPr>
          <p:cNvPr id="94" name="TextBox 93">
            <a:extLst>
              <a:ext uri="{FF2B5EF4-FFF2-40B4-BE49-F238E27FC236}">
                <a16:creationId xmlns:a16="http://schemas.microsoft.com/office/drawing/2014/main" id="{A87DA3A3-1F0B-478E-B8FF-E8F189E53F58}"/>
              </a:ext>
            </a:extLst>
          </p:cNvPr>
          <p:cNvSpPr txBox="1"/>
          <p:nvPr/>
        </p:nvSpPr>
        <p:spPr>
          <a:xfrm>
            <a:off x="9416079" y="3357498"/>
            <a:ext cx="849659" cy="553998"/>
          </a:xfrm>
          <a:prstGeom prst="rect">
            <a:avLst/>
          </a:prstGeom>
          <a:noFill/>
        </p:spPr>
        <p:txBody>
          <a:bodyPr wrap="square" rtlCol="0">
            <a:spAutoFit/>
          </a:bodyPr>
          <a:lstStyle/>
          <a:p>
            <a:pPr algn="ctr"/>
            <a:r>
              <a:rPr lang="en-US" sz="1000" dirty="0"/>
              <a:t>Paper records used for hand off</a:t>
            </a:r>
          </a:p>
        </p:txBody>
      </p:sp>
      <p:cxnSp>
        <p:nvCxnSpPr>
          <p:cNvPr id="95" name="Straight Arrow Connector 94">
            <a:extLst>
              <a:ext uri="{FF2B5EF4-FFF2-40B4-BE49-F238E27FC236}">
                <a16:creationId xmlns:a16="http://schemas.microsoft.com/office/drawing/2014/main" id="{9B681A95-FAB0-47F8-B24F-8F54BE5460FD}"/>
              </a:ext>
            </a:extLst>
          </p:cNvPr>
          <p:cNvCxnSpPr>
            <a:cxnSpLocks/>
          </p:cNvCxnSpPr>
          <p:nvPr/>
        </p:nvCxnSpPr>
        <p:spPr>
          <a:xfrm rot="5400000">
            <a:off x="10076713" y="3056711"/>
            <a:ext cx="1864405" cy="623208"/>
          </a:xfrm>
          <a:prstGeom prst="bentConnector3">
            <a:avLst>
              <a:gd name="adj1" fmla="val 47027"/>
            </a:avLst>
          </a:prstGeom>
          <a:ln w="25400" cap="flat" cmpd="sng" algn="ctr">
            <a:solidFill>
              <a:srgbClr val="C00000"/>
            </a:solidFill>
            <a:prstDash val="dash"/>
            <a:round/>
            <a:headEnd type="stealth" w="lg" len="lg"/>
            <a:tailEnd type="none" w="lg" len="lg"/>
          </a:ln>
        </p:spPr>
        <p:style>
          <a:lnRef idx="0">
            <a:scrgbClr r="0" g="0" b="0"/>
          </a:lnRef>
          <a:fillRef idx="0">
            <a:scrgbClr r="0" g="0" b="0"/>
          </a:fillRef>
          <a:effectRef idx="0">
            <a:scrgbClr r="0" g="0" b="0"/>
          </a:effectRef>
          <a:fontRef idx="minor">
            <a:schemeClr val="tx1"/>
          </a:fontRef>
        </p:style>
      </p:cxnSp>
      <p:cxnSp>
        <p:nvCxnSpPr>
          <p:cNvPr id="97" name="Connector: Elbow 96">
            <a:extLst>
              <a:ext uri="{FF2B5EF4-FFF2-40B4-BE49-F238E27FC236}">
                <a16:creationId xmlns:a16="http://schemas.microsoft.com/office/drawing/2014/main" id="{47C25DEF-C9BC-4BEA-8951-170CADF654C7}"/>
              </a:ext>
            </a:extLst>
          </p:cNvPr>
          <p:cNvCxnSpPr>
            <a:cxnSpLocks/>
            <a:stCxn id="83" idx="1"/>
          </p:cNvCxnSpPr>
          <p:nvPr/>
        </p:nvCxnSpPr>
        <p:spPr>
          <a:xfrm rot="10800000">
            <a:off x="9311657" y="2348093"/>
            <a:ext cx="954974" cy="3572534"/>
          </a:xfrm>
          <a:prstGeom prst="bentConnector2">
            <a:avLst/>
          </a:prstGeom>
          <a:ln w="25400">
            <a:solidFill>
              <a:srgbClr val="C00000"/>
            </a:solidFill>
            <a:prstDash val="dash"/>
            <a:headEnd type="stealth" w="lg" len="med"/>
            <a:tailEnd type="stealth" w="lg" len="lg"/>
          </a:ln>
        </p:spPr>
        <p:style>
          <a:lnRef idx="1">
            <a:schemeClr val="accent1"/>
          </a:lnRef>
          <a:fillRef idx="0">
            <a:schemeClr val="accent1"/>
          </a:fillRef>
          <a:effectRef idx="0">
            <a:schemeClr val="accent1"/>
          </a:effectRef>
          <a:fontRef idx="minor">
            <a:schemeClr val="tx1"/>
          </a:fontRef>
        </p:style>
      </p:cxnSp>
      <p:sp>
        <p:nvSpPr>
          <p:cNvPr id="101" name="TextBox 100">
            <a:extLst>
              <a:ext uri="{FF2B5EF4-FFF2-40B4-BE49-F238E27FC236}">
                <a16:creationId xmlns:a16="http://schemas.microsoft.com/office/drawing/2014/main" id="{F93843C9-5150-45B9-9321-31096A98D4E4}"/>
              </a:ext>
            </a:extLst>
          </p:cNvPr>
          <p:cNvSpPr txBox="1"/>
          <p:nvPr/>
        </p:nvSpPr>
        <p:spPr>
          <a:xfrm>
            <a:off x="9364314" y="5109860"/>
            <a:ext cx="849659" cy="861774"/>
          </a:xfrm>
          <a:prstGeom prst="rect">
            <a:avLst/>
          </a:prstGeom>
          <a:noFill/>
        </p:spPr>
        <p:txBody>
          <a:bodyPr wrap="square" rtlCol="0">
            <a:spAutoFit/>
          </a:bodyPr>
          <a:lstStyle/>
          <a:p>
            <a:pPr algn="ctr"/>
            <a:r>
              <a:rPr lang="en-US" sz="1000" dirty="0"/>
              <a:t>Ms. Smith does not get a copy of health information</a:t>
            </a:r>
          </a:p>
        </p:txBody>
      </p:sp>
      <p:sp>
        <p:nvSpPr>
          <p:cNvPr id="102" name="TextBox 101">
            <a:extLst>
              <a:ext uri="{FF2B5EF4-FFF2-40B4-BE49-F238E27FC236}">
                <a16:creationId xmlns:a16="http://schemas.microsoft.com/office/drawing/2014/main" id="{2B109980-C7D1-42AB-96D6-0396AD67E951}"/>
              </a:ext>
            </a:extLst>
          </p:cNvPr>
          <p:cNvSpPr txBox="1"/>
          <p:nvPr/>
        </p:nvSpPr>
        <p:spPr>
          <a:xfrm>
            <a:off x="10749539" y="3356340"/>
            <a:ext cx="849659" cy="553998"/>
          </a:xfrm>
          <a:prstGeom prst="rect">
            <a:avLst/>
          </a:prstGeom>
          <a:noFill/>
        </p:spPr>
        <p:txBody>
          <a:bodyPr wrap="square" rtlCol="0">
            <a:spAutoFit/>
          </a:bodyPr>
          <a:lstStyle/>
          <a:p>
            <a:pPr algn="ctr"/>
            <a:r>
              <a:rPr lang="en-US" sz="1000" dirty="0"/>
              <a:t>Paper records used for hand off</a:t>
            </a:r>
          </a:p>
        </p:txBody>
      </p:sp>
      <p:cxnSp>
        <p:nvCxnSpPr>
          <p:cNvPr id="150" name="Straight Arrow Connector 68">
            <a:extLst>
              <a:ext uri="{FF2B5EF4-FFF2-40B4-BE49-F238E27FC236}">
                <a16:creationId xmlns:a16="http://schemas.microsoft.com/office/drawing/2014/main" id="{44A8861D-1031-4A15-9FB0-30CE9692BF4E}"/>
              </a:ext>
            </a:extLst>
          </p:cNvPr>
          <p:cNvCxnSpPr>
            <a:cxnSpLocks/>
          </p:cNvCxnSpPr>
          <p:nvPr/>
        </p:nvCxnSpPr>
        <p:spPr>
          <a:xfrm>
            <a:off x="7045514" y="2203812"/>
            <a:ext cx="1723937" cy="0"/>
          </a:xfrm>
          <a:prstGeom prst="straightConnector1">
            <a:avLst/>
          </a:prstGeom>
          <a:ln w="25400" cap="flat" cmpd="sng" algn="ctr">
            <a:solidFill>
              <a:srgbClr val="C00000"/>
            </a:solidFill>
            <a:prstDash val="dash"/>
            <a:round/>
            <a:headEnd type="stealth" w="lg" len="lg"/>
            <a:tailEnd type="stealth" w="lg" len="lg"/>
          </a:ln>
        </p:spPr>
        <p:style>
          <a:lnRef idx="0">
            <a:scrgbClr r="0" g="0" b="0"/>
          </a:lnRef>
          <a:fillRef idx="0">
            <a:scrgbClr r="0" g="0" b="0"/>
          </a:fillRef>
          <a:effectRef idx="0">
            <a:scrgbClr r="0" g="0" b="0"/>
          </a:effectRef>
          <a:fontRef idx="minor">
            <a:schemeClr val="tx1"/>
          </a:fontRef>
        </p:style>
      </p:cxnSp>
      <p:sp>
        <p:nvSpPr>
          <p:cNvPr id="152" name="TextBox 151">
            <a:extLst>
              <a:ext uri="{FF2B5EF4-FFF2-40B4-BE49-F238E27FC236}">
                <a16:creationId xmlns:a16="http://schemas.microsoft.com/office/drawing/2014/main" id="{81DA9B1B-E8D5-4E0B-B260-1DEE1440C2A1}"/>
              </a:ext>
            </a:extLst>
          </p:cNvPr>
          <p:cNvSpPr txBox="1"/>
          <p:nvPr/>
        </p:nvSpPr>
        <p:spPr>
          <a:xfrm>
            <a:off x="7037945" y="1584507"/>
            <a:ext cx="1726464" cy="553998"/>
          </a:xfrm>
          <a:prstGeom prst="rect">
            <a:avLst/>
          </a:prstGeom>
          <a:noFill/>
        </p:spPr>
        <p:txBody>
          <a:bodyPr wrap="square" rtlCol="0">
            <a:spAutoFit/>
          </a:bodyPr>
          <a:lstStyle/>
          <a:p>
            <a:pPr algn="ctr"/>
            <a:r>
              <a:rPr lang="en-US" sz="1000" dirty="0"/>
              <a:t>No formal workflow for communicating health information</a:t>
            </a:r>
          </a:p>
        </p:txBody>
      </p:sp>
      <p:cxnSp>
        <p:nvCxnSpPr>
          <p:cNvPr id="45" name="Straight Arrow Connector 44">
            <a:extLst>
              <a:ext uri="{FF2B5EF4-FFF2-40B4-BE49-F238E27FC236}">
                <a16:creationId xmlns:a16="http://schemas.microsoft.com/office/drawing/2014/main" id="{1E41012A-283B-4E09-8E45-83E9DA3E6759}"/>
              </a:ext>
            </a:extLst>
          </p:cNvPr>
          <p:cNvCxnSpPr>
            <a:cxnSpLocks/>
          </p:cNvCxnSpPr>
          <p:nvPr/>
        </p:nvCxnSpPr>
        <p:spPr>
          <a:xfrm rot="5400000">
            <a:off x="520640" y="2624489"/>
            <a:ext cx="3836102" cy="2756168"/>
          </a:xfrm>
          <a:prstGeom prst="bentConnector3">
            <a:avLst>
              <a:gd name="adj1" fmla="val 671"/>
            </a:avLst>
          </a:prstGeom>
          <a:ln w="25400" cap="flat" cmpd="sng" algn="ctr">
            <a:solidFill>
              <a:srgbClr val="C00000"/>
            </a:solidFill>
            <a:prstDash val="dash"/>
            <a:round/>
            <a:headEnd type="none" w="med" len="med"/>
            <a:tailEnd type="stealth" w="lg" len="lg"/>
          </a:ln>
        </p:spPr>
        <p:style>
          <a:lnRef idx="0">
            <a:scrgbClr r="0" g="0" b="0"/>
          </a:lnRef>
          <a:fillRef idx="0">
            <a:scrgbClr r="0" g="0" b="0"/>
          </a:fillRef>
          <a:effectRef idx="0">
            <a:scrgbClr r="0" g="0" b="0"/>
          </a:effectRef>
          <a:fontRef idx="minor">
            <a:schemeClr val="tx1"/>
          </a:fontRef>
        </p:style>
      </p:cxnSp>
      <p:sp>
        <p:nvSpPr>
          <p:cNvPr id="56" name="TextBox 55">
            <a:extLst>
              <a:ext uri="{FF2B5EF4-FFF2-40B4-BE49-F238E27FC236}">
                <a16:creationId xmlns:a16="http://schemas.microsoft.com/office/drawing/2014/main" id="{24DB577B-25E4-49D4-8CCB-99A2E6E971F3}"/>
              </a:ext>
            </a:extLst>
          </p:cNvPr>
          <p:cNvSpPr txBox="1"/>
          <p:nvPr/>
        </p:nvSpPr>
        <p:spPr>
          <a:xfrm>
            <a:off x="2011777" y="1521343"/>
            <a:ext cx="1516189" cy="553998"/>
          </a:xfrm>
          <a:prstGeom prst="rect">
            <a:avLst/>
          </a:prstGeom>
          <a:noFill/>
        </p:spPr>
        <p:txBody>
          <a:bodyPr wrap="square" rtlCol="0">
            <a:spAutoFit/>
          </a:bodyPr>
          <a:lstStyle/>
          <a:p>
            <a:pPr algn="ctr"/>
            <a:r>
              <a:rPr lang="en-US" sz="1000" dirty="0"/>
              <a:t>Hospital providers must call PCP to reconcile  information</a:t>
            </a:r>
          </a:p>
        </p:txBody>
      </p:sp>
    </p:spTree>
    <p:extLst>
      <p:ext uri="{BB962C8B-B14F-4D97-AF65-F5344CB8AC3E}">
        <p14:creationId xmlns:p14="http://schemas.microsoft.com/office/powerpoint/2010/main" val="16547734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FD12A5BA-B063-4B33-AB08-86CF7D23F6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45720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41" name="Straight Connector 40">
            <a:extLst>
              <a:ext uri="{FF2B5EF4-FFF2-40B4-BE49-F238E27FC236}">
                <a16:creationId xmlns:a16="http://schemas.microsoft.com/office/drawing/2014/main" id="{07DFAF29-6BD8-4A93-A292-D6A8C6EFB5D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2" y="5264106"/>
            <a:ext cx="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F3BB34A6-31BD-4BBB-A8C8-C3E81A71F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274"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4EC33B-F784-C545-990D-A95AABDF6F35}"/>
              </a:ext>
            </a:extLst>
          </p:cNvPr>
          <p:cNvSpPr>
            <a:spLocks noGrp="1"/>
          </p:cNvSpPr>
          <p:nvPr>
            <p:ph type="title"/>
          </p:nvPr>
        </p:nvSpPr>
        <p:spPr>
          <a:xfrm>
            <a:off x="5258134" y="640080"/>
            <a:ext cx="6293689" cy="3652405"/>
          </a:xfrm>
        </p:spPr>
        <p:txBody>
          <a:bodyPr vert="horz" lIns="91440" tIns="45720" rIns="91440" bIns="45720" rtlCol="0" anchor="b">
            <a:normAutofit/>
          </a:bodyPr>
          <a:lstStyle/>
          <a:p>
            <a:pPr algn="l"/>
            <a:r>
              <a:rPr lang="en-US" sz="4400" b="1" dirty="0">
                <a:solidFill>
                  <a:schemeClr val="tx1">
                    <a:lumMod val="85000"/>
                    <a:lumOff val="15000"/>
                  </a:schemeClr>
                </a:solidFill>
                <a:latin typeface="Arial" panose="020B0604020202020204" pitchFamily="34" charset="0"/>
                <a:cs typeface="Arial" panose="020B0604020202020204" pitchFamily="34" charset="0"/>
              </a:rPr>
              <a:t>“WHY” is a PAC Interoperability Working Group needed?</a:t>
            </a:r>
            <a:r>
              <a:rPr lang="en-US" sz="4400" dirty="0">
                <a:solidFill>
                  <a:schemeClr val="tx1">
                    <a:lumMod val="85000"/>
                    <a:lumOff val="15000"/>
                  </a:schemeClr>
                </a:solidFill>
                <a:effectLst/>
                <a:latin typeface="Arial" panose="020B0604020202020204" pitchFamily="34" charset="0"/>
                <a:cs typeface="Arial" panose="020B0604020202020204" pitchFamily="34" charset="0"/>
              </a:rPr>
              <a:t> </a:t>
            </a:r>
            <a:endParaRPr lang="en-US" sz="4400" dirty="0">
              <a:solidFill>
                <a:schemeClr val="tx1">
                  <a:lumMod val="85000"/>
                  <a:lumOff val="15000"/>
                </a:schemeClr>
              </a:solidFill>
              <a:latin typeface="Arial" panose="020B0604020202020204" pitchFamily="34" charset="0"/>
              <a:cs typeface="Arial" panose="020B0604020202020204" pitchFamily="34" charset="0"/>
            </a:endParaRPr>
          </a:p>
        </p:txBody>
      </p:sp>
      <p:sp>
        <p:nvSpPr>
          <p:cNvPr id="6" name="Text Placeholder 5">
            <a:extLst>
              <a:ext uri="{FF2B5EF4-FFF2-40B4-BE49-F238E27FC236}">
                <a16:creationId xmlns:a16="http://schemas.microsoft.com/office/drawing/2014/main" id="{4D4C58EA-010D-4EF1-84E7-E7BB6924EE12}"/>
              </a:ext>
            </a:extLst>
          </p:cNvPr>
          <p:cNvSpPr>
            <a:spLocks noGrp="1"/>
          </p:cNvSpPr>
          <p:nvPr>
            <p:ph type="body" idx="1"/>
          </p:nvPr>
        </p:nvSpPr>
        <p:spPr>
          <a:xfrm>
            <a:off x="5271524" y="4460708"/>
            <a:ext cx="6280299" cy="1753175"/>
          </a:xfrm>
        </p:spPr>
        <p:txBody>
          <a:bodyPr vert="horz" lIns="91440" tIns="45720" rIns="91440" bIns="45720" rtlCol="0" anchor="t">
            <a:normAutofit/>
          </a:bodyPr>
          <a:lstStyle/>
          <a:p>
            <a:pPr marL="285750" indent="-285750">
              <a:buFont typeface="Arial" panose="020B0604020202020204" pitchFamily="34" charset="0"/>
              <a:buChar char="•"/>
            </a:pPr>
            <a:r>
              <a:rPr lang="en-US" sz="1600" dirty="0">
                <a:solidFill>
                  <a:schemeClr val="tx1">
                    <a:lumMod val="85000"/>
                    <a:lumOff val="15000"/>
                  </a:schemeClr>
                </a:solidFill>
                <a:latin typeface="Arial" panose="020B0604020202020204" pitchFamily="34" charset="0"/>
                <a:cs typeface="Arial" panose="020B0604020202020204" pitchFamily="34" charset="0"/>
              </a:rPr>
              <a:t>Proposed vision</a:t>
            </a:r>
          </a:p>
          <a:p>
            <a:pPr marL="285750" indent="-285750">
              <a:buFont typeface="Arial" panose="020B0604020202020204" pitchFamily="34" charset="0"/>
              <a:buChar char="•"/>
            </a:pPr>
            <a:r>
              <a:rPr lang="en-US" sz="1600" dirty="0">
                <a:solidFill>
                  <a:schemeClr val="tx1">
                    <a:lumMod val="85000"/>
                    <a:lumOff val="15000"/>
                  </a:schemeClr>
                </a:solidFill>
                <a:latin typeface="Arial" panose="020B0604020202020204" pitchFamily="34" charset="0"/>
                <a:cs typeface="Arial" panose="020B0604020202020204" pitchFamily="34" charset="0"/>
              </a:rPr>
              <a:t>Priorities and potential barriers</a:t>
            </a:r>
          </a:p>
          <a:p>
            <a:pPr marL="285750" indent="-285750">
              <a:buFont typeface="Arial" panose="020B0604020202020204" pitchFamily="34" charset="0"/>
              <a:buChar char="•"/>
            </a:pPr>
            <a:r>
              <a:rPr lang="en-US" sz="1600" dirty="0">
                <a:solidFill>
                  <a:schemeClr val="tx1">
                    <a:lumMod val="85000"/>
                    <a:lumOff val="15000"/>
                  </a:schemeClr>
                </a:solidFill>
                <a:latin typeface="Arial" panose="020B0604020202020204" pitchFamily="34" charset="0"/>
                <a:cs typeface="Arial" panose="020B0604020202020204" pitchFamily="34" charset="0"/>
              </a:rPr>
              <a:t>Role of the working group in “moving the needle”</a:t>
            </a:r>
          </a:p>
          <a:p>
            <a:endParaRPr lang="en-US" sz="1600" dirty="0">
              <a:solidFill>
                <a:schemeClr val="tx1">
                  <a:lumMod val="85000"/>
                  <a:lumOff val="15000"/>
                </a:schemeClr>
              </a:solidFill>
            </a:endParaRPr>
          </a:p>
        </p:txBody>
      </p:sp>
      <p:pic>
        <p:nvPicPr>
          <p:cNvPr id="23" name="Graphic 22" descr="Help">
            <a:extLst>
              <a:ext uri="{FF2B5EF4-FFF2-40B4-BE49-F238E27FC236}">
                <a16:creationId xmlns:a16="http://schemas.microsoft.com/office/drawing/2014/main" id="{7F520FB7-C2E2-4576-9F81-9C932AF88AB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33999" y="1422615"/>
            <a:ext cx="3993942" cy="3993942"/>
          </a:xfrm>
          <a:prstGeom prst="rect">
            <a:avLst/>
          </a:prstGeom>
        </p:spPr>
      </p:pic>
      <p:cxnSp>
        <p:nvCxnSpPr>
          <p:cNvPr id="45" name="Straight Connector 44">
            <a:extLst>
              <a:ext uri="{FF2B5EF4-FFF2-40B4-BE49-F238E27FC236}">
                <a16:creationId xmlns:a16="http://schemas.microsoft.com/office/drawing/2014/main" id="{6FF4E9B4-BE85-45F4-8672-47D51F1401B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309640" y="4388141"/>
            <a:ext cx="5852160"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32676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AC6327-6BBC-9744-A8B9-F271E1DEAED4}"/>
              </a:ext>
            </a:extLst>
          </p:cNvPr>
          <p:cNvSpPr>
            <a:spLocks noGrp="1"/>
          </p:cNvSpPr>
          <p:nvPr>
            <p:ph type="title"/>
          </p:nvPr>
        </p:nvSpPr>
        <p:spPr>
          <a:xfrm>
            <a:off x="1024128" y="585216"/>
            <a:ext cx="8018272" cy="1499616"/>
          </a:xfrm>
        </p:spPr>
        <p:txBody>
          <a:bodyPr>
            <a:normAutofit/>
          </a:bodyPr>
          <a:lstStyle/>
          <a:p>
            <a:r>
              <a:rPr lang="en-US" sz="4000" b="1" dirty="0">
                <a:latin typeface="Arial" panose="020B0604020202020204" pitchFamily="34" charset="0"/>
                <a:cs typeface="Arial" panose="020B0604020202020204" pitchFamily="34" charset="0"/>
              </a:rPr>
              <a:t>IMPACT Act</a:t>
            </a:r>
          </a:p>
        </p:txBody>
      </p:sp>
      <p:sp>
        <p:nvSpPr>
          <p:cNvPr id="3" name="Content Placeholder 2">
            <a:extLst>
              <a:ext uri="{FF2B5EF4-FFF2-40B4-BE49-F238E27FC236}">
                <a16:creationId xmlns:a16="http://schemas.microsoft.com/office/drawing/2014/main" id="{CB8968CC-87DA-C745-BE30-6F4E14EA2E40}"/>
              </a:ext>
            </a:extLst>
          </p:cNvPr>
          <p:cNvSpPr>
            <a:spLocks noGrp="1"/>
          </p:cNvSpPr>
          <p:nvPr>
            <p:ph idx="1"/>
          </p:nvPr>
        </p:nvSpPr>
        <p:spPr>
          <a:xfrm>
            <a:off x="1024128" y="2084831"/>
            <a:ext cx="8224647" cy="4477893"/>
          </a:xfrm>
        </p:spPr>
        <p:txBody>
          <a:bodyPr>
            <a:normAutofit/>
          </a:bodyPr>
          <a:lstStyle/>
          <a:p>
            <a:r>
              <a:rPr lang="en-US" dirty="0">
                <a:latin typeface="Arial" panose="020B0604020202020204" pitchFamily="34" charset="0"/>
                <a:cs typeface="Arial" panose="020B0604020202020204" pitchFamily="34" charset="0"/>
              </a:rPr>
              <a:t>Signed into law in 2014, the IMPACT Act requires:</a:t>
            </a:r>
          </a:p>
          <a:p>
            <a:endParaRPr lang="en-US" dirty="0">
              <a:latin typeface="Arial" panose="020B0604020202020204" pitchFamily="34" charset="0"/>
              <a:cs typeface="Arial" panose="020B0604020202020204" pitchFamily="34" charset="0"/>
            </a:endParaRPr>
          </a:p>
          <a:p>
            <a:pPr lvl="1"/>
            <a:r>
              <a:rPr lang="en-US" b="1" dirty="0">
                <a:latin typeface="Arial" panose="020B0604020202020204" pitchFamily="34" charset="0"/>
                <a:cs typeface="Arial" panose="020B0604020202020204" pitchFamily="34" charset="0"/>
              </a:rPr>
              <a:t>Standardization of certain categories of data elements </a:t>
            </a:r>
            <a:r>
              <a:rPr lang="en-US" dirty="0">
                <a:latin typeface="Arial" panose="020B0604020202020204" pitchFamily="34" charset="0"/>
                <a:cs typeface="Arial" panose="020B0604020202020204" pitchFamily="34" charset="0"/>
              </a:rPr>
              <a:t>across the PAC assessment instruments and reporting the standardized data to CMS for quality, discharge planning, and other purposes. </a:t>
            </a:r>
          </a:p>
          <a:p>
            <a:pPr lvl="1"/>
            <a:r>
              <a:rPr lang="en-US" b="1" dirty="0">
                <a:latin typeface="Arial" panose="020B0604020202020204" pitchFamily="34" charset="0"/>
                <a:cs typeface="Arial" panose="020B0604020202020204" pitchFamily="34" charset="0"/>
              </a:rPr>
              <a:t>Interoperability of standardized PAC patient/resident assessment data</a:t>
            </a:r>
            <a:r>
              <a:rPr lang="en-US" dirty="0">
                <a:latin typeface="Arial" panose="020B0604020202020204" pitchFamily="34" charset="0"/>
                <a:cs typeface="Arial" panose="020B0604020202020204" pitchFamily="34" charset="0"/>
              </a:rPr>
              <a:t>, allowing for the seamless transition of patient information between care settings. </a:t>
            </a:r>
          </a:p>
          <a:p>
            <a:pPr lvl="1"/>
            <a:r>
              <a:rPr lang="en-US" b="1" dirty="0">
                <a:latin typeface="Arial" panose="020B0604020202020204" pitchFamily="34" charset="0"/>
                <a:cs typeface="Arial" panose="020B0604020202020204" pitchFamily="34" charset="0"/>
              </a:rPr>
              <a:t>Development and implementation of quality measures </a:t>
            </a:r>
            <a:r>
              <a:rPr lang="en-US" dirty="0">
                <a:latin typeface="Arial" panose="020B0604020202020204" pitchFamily="34" charset="0"/>
                <a:cs typeface="Arial" panose="020B0604020202020204" pitchFamily="34" charset="0"/>
              </a:rPr>
              <a:t>in five quality domains using these standardized patient/resident assessment data elements (SPADE), as well as the development and reporting of measures pertaining to resource use, hospitalization, and discharge to the community.</a:t>
            </a: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113555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86A03C-13A4-454F-AEED-65F5BA2A6002}"/>
              </a:ext>
            </a:extLst>
          </p:cNvPr>
          <p:cNvSpPr>
            <a:spLocks noGrp="1"/>
          </p:cNvSpPr>
          <p:nvPr>
            <p:ph type="title"/>
          </p:nvPr>
        </p:nvSpPr>
        <p:spPr>
          <a:xfrm>
            <a:off x="1024127" y="585216"/>
            <a:ext cx="8456203" cy="1499616"/>
          </a:xfrm>
        </p:spPr>
        <p:txBody>
          <a:bodyPr>
            <a:normAutofit/>
          </a:bodyPr>
          <a:lstStyle/>
          <a:p>
            <a:r>
              <a:rPr lang="en-US" sz="2800" b="1" dirty="0">
                <a:latin typeface="Arial" panose="020B0604020202020204" pitchFamily="34" charset="0"/>
                <a:cs typeface="Arial" panose="020B0604020202020204" pitchFamily="34" charset="0"/>
              </a:rPr>
              <a:t>CMS: Notice of Proposed Rulemaking (NPRM) to Improve the Interoperability of Health Information</a:t>
            </a:r>
            <a:endParaRPr lang="en-US" sz="2800" dirty="0"/>
          </a:p>
        </p:txBody>
      </p:sp>
      <p:sp>
        <p:nvSpPr>
          <p:cNvPr id="3" name="Content Placeholder 2">
            <a:extLst>
              <a:ext uri="{FF2B5EF4-FFF2-40B4-BE49-F238E27FC236}">
                <a16:creationId xmlns:a16="http://schemas.microsoft.com/office/drawing/2014/main" id="{3E8F1E8F-8982-D046-9D93-FDFEEF720583}"/>
              </a:ext>
            </a:extLst>
          </p:cNvPr>
          <p:cNvSpPr>
            <a:spLocks noGrp="1"/>
          </p:cNvSpPr>
          <p:nvPr>
            <p:ph idx="1"/>
          </p:nvPr>
        </p:nvSpPr>
        <p:spPr>
          <a:xfrm>
            <a:off x="1024128" y="2333624"/>
            <a:ext cx="8018271" cy="3975735"/>
          </a:xfrm>
        </p:spPr>
        <p:txBody>
          <a:bodyPr>
            <a:normAutofit fontScale="85000" lnSpcReduction="20000"/>
          </a:bodyPr>
          <a:lstStyle/>
          <a:p>
            <a:pPr>
              <a:buFont typeface="Wingdings" panose="05000000000000000000" pitchFamily="2" charset="2"/>
              <a:buChar char="§"/>
            </a:pPr>
            <a:r>
              <a:rPr lang="en-US" sz="1800" dirty="0">
                <a:latin typeface="Arial" panose="020B0604020202020204" pitchFamily="34" charset="0"/>
                <a:cs typeface="Arial" panose="020B0604020202020204" pitchFamily="34" charset="0"/>
              </a:rPr>
              <a:t> Patient Access to their claims and clinical information through Application Programming Interfaces (APIs)</a:t>
            </a:r>
          </a:p>
          <a:p>
            <a:pPr>
              <a:buFont typeface="Wingdings" panose="05000000000000000000" pitchFamily="2" charset="2"/>
              <a:buChar char="§"/>
            </a:pPr>
            <a:r>
              <a:rPr lang="en-US" sz="1800" dirty="0">
                <a:latin typeface="Arial" panose="020B0604020202020204" pitchFamily="34" charset="0"/>
                <a:cs typeface="Arial" panose="020B0604020202020204" pitchFamily="34" charset="0"/>
              </a:rPr>
              <a:t> Health Information Exchange and Care Coordination Across Payers</a:t>
            </a:r>
          </a:p>
          <a:p>
            <a:pPr>
              <a:buFont typeface="Wingdings" panose="05000000000000000000" pitchFamily="2" charset="2"/>
              <a:buChar char="§"/>
            </a:pPr>
            <a:r>
              <a:rPr lang="en-US" sz="1800" dirty="0">
                <a:latin typeface="Arial" panose="020B0604020202020204" pitchFamily="34" charset="0"/>
                <a:cs typeface="Arial" panose="020B0604020202020204" pitchFamily="34" charset="0"/>
              </a:rPr>
              <a:t> API Access to Published Provider Directory Data</a:t>
            </a:r>
          </a:p>
          <a:p>
            <a:pPr>
              <a:buFont typeface="Wingdings" panose="05000000000000000000" pitchFamily="2" charset="2"/>
              <a:buChar char="§"/>
            </a:pPr>
            <a:r>
              <a:rPr lang="en-US" sz="1800" dirty="0">
                <a:latin typeface="Arial" panose="020B0604020202020204" pitchFamily="34" charset="0"/>
                <a:cs typeface="Arial" panose="020B0604020202020204" pitchFamily="34" charset="0"/>
              </a:rPr>
              <a:t> Care Coordination Through Trusted Exchange Networks</a:t>
            </a:r>
          </a:p>
          <a:p>
            <a:pPr>
              <a:buFont typeface="Wingdings" panose="05000000000000000000" pitchFamily="2" charset="2"/>
              <a:buChar char="§"/>
            </a:pPr>
            <a:r>
              <a:rPr lang="en-US" sz="1800" dirty="0">
                <a:latin typeface="Arial" panose="020B0604020202020204" pitchFamily="34" charset="0"/>
                <a:cs typeface="Arial" panose="020B0604020202020204" pitchFamily="34" charset="0"/>
              </a:rPr>
              <a:t> Improving the Dual Eligible Experience by Increasing Frequency of Federal-  State Data Exchanges</a:t>
            </a:r>
          </a:p>
          <a:p>
            <a:pPr>
              <a:buFont typeface="Wingdings" panose="05000000000000000000" pitchFamily="2" charset="2"/>
              <a:buChar char="§"/>
            </a:pPr>
            <a:r>
              <a:rPr lang="en-US" sz="1800" dirty="0">
                <a:latin typeface="Arial" panose="020B0604020202020204" pitchFamily="34" charset="0"/>
                <a:cs typeface="Arial" panose="020B0604020202020204" pitchFamily="34" charset="0"/>
              </a:rPr>
              <a:t> Public Reporting and Prevention of Information Blocking</a:t>
            </a:r>
          </a:p>
          <a:p>
            <a:pPr>
              <a:buFont typeface="Wingdings" panose="05000000000000000000" pitchFamily="2" charset="2"/>
              <a:buChar char="§"/>
            </a:pPr>
            <a:r>
              <a:rPr lang="en-US" sz="1800" dirty="0">
                <a:latin typeface="Arial" panose="020B0604020202020204" pitchFamily="34" charset="0"/>
                <a:cs typeface="Arial" panose="020B0604020202020204" pitchFamily="34" charset="0"/>
              </a:rPr>
              <a:t> Provider Digital Contact Information</a:t>
            </a:r>
          </a:p>
          <a:p>
            <a:pPr>
              <a:buFont typeface="Wingdings" panose="05000000000000000000" pitchFamily="2" charset="2"/>
              <a:buChar char="§"/>
            </a:pPr>
            <a:r>
              <a:rPr lang="en-US" sz="1800" dirty="0">
                <a:latin typeface="Arial" panose="020B0604020202020204" pitchFamily="34" charset="0"/>
                <a:cs typeface="Arial" panose="020B0604020202020204" pitchFamily="34" charset="0"/>
              </a:rPr>
              <a:t> Revisions to the Conditions of Participation (CoPs) for Hospitals and Critical Access Hospitals</a:t>
            </a:r>
          </a:p>
          <a:p>
            <a:pPr>
              <a:buFont typeface="Wingdings" panose="05000000000000000000" pitchFamily="2" charset="2"/>
              <a:buChar char="§"/>
            </a:pPr>
            <a:r>
              <a:rPr lang="en-US" sz="1800" dirty="0">
                <a:solidFill>
                  <a:srgbClr val="FF0000"/>
                </a:solidFill>
                <a:latin typeface="Arial" panose="020B0604020202020204" pitchFamily="34" charset="0"/>
                <a:cs typeface="Arial" panose="020B0604020202020204" pitchFamily="34" charset="0"/>
              </a:rPr>
              <a:t> </a:t>
            </a:r>
            <a:r>
              <a:rPr lang="en-US" sz="1800" dirty="0">
                <a:latin typeface="Arial" panose="020B0604020202020204" pitchFamily="34" charset="0"/>
                <a:cs typeface="Arial" panose="020B0604020202020204" pitchFamily="34" charset="0"/>
              </a:rPr>
              <a:t>Advancing Interoperability in Innovative Models</a:t>
            </a:r>
          </a:p>
          <a:p>
            <a:pPr>
              <a:buFont typeface="Wingdings" panose="05000000000000000000" pitchFamily="2" charset="2"/>
              <a:buChar char="§"/>
            </a:pPr>
            <a:r>
              <a:rPr lang="en-US" sz="1800" dirty="0">
                <a:latin typeface="Arial" panose="020B0604020202020204" pitchFamily="34" charset="0"/>
                <a:cs typeface="Arial" panose="020B0604020202020204" pitchFamily="34" charset="0"/>
              </a:rPr>
              <a:t> Request for Information (RFI) for PAC providers to provide feedback</a:t>
            </a:r>
          </a:p>
          <a:p>
            <a:endParaRPr lang="en-US" sz="1500" dirty="0"/>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E12AC3E2-2667-3243-8FFF-563CC01C1323}"/>
              </a:ext>
            </a:extLst>
          </p:cNvPr>
          <p:cNvSpPr txBox="1"/>
          <p:nvPr/>
        </p:nvSpPr>
        <p:spPr>
          <a:xfrm>
            <a:off x="1024127" y="6376366"/>
            <a:ext cx="7650941" cy="276999"/>
          </a:xfrm>
          <a:prstGeom prst="rect">
            <a:avLst/>
          </a:prstGeom>
          <a:noFill/>
        </p:spPr>
        <p:txBody>
          <a:bodyPr wrap="none" rtlCol="0">
            <a:spAutoFit/>
          </a:bodyPr>
          <a:lstStyle/>
          <a:p>
            <a:r>
              <a:rPr lang="en-US" sz="1200" dirty="0">
                <a:latin typeface="Arial Narrow" panose="020B0604020202020204" pitchFamily="34" charset="0"/>
                <a:cs typeface="Arial Narrow" panose="020B0604020202020204" pitchFamily="34" charset="0"/>
              </a:rPr>
              <a:t>Source: https://</a:t>
            </a:r>
            <a:r>
              <a:rPr lang="en-US" sz="1200" dirty="0" err="1">
                <a:latin typeface="Arial Narrow" panose="020B0604020202020204" pitchFamily="34" charset="0"/>
                <a:cs typeface="Arial Narrow" panose="020B0604020202020204" pitchFamily="34" charset="0"/>
              </a:rPr>
              <a:t>www.cms.gov</a:t>
            </a:r>
            <a:r>
              <a:rPr lang="en-US" sz="1200" dirty="0">
                <a:latin typeface="Arial Narrow" panose="020B0604020202020204" pitchFamily="34" charset="0"/>
                <a:cs typeface="Arial Narrow" panose="020B0604020202020204" pitchFamily="34" charset="0"/>
              </a:rPr>
              <a:t>/newsroom/fact-sheets/cms-advances-interoperability-patient-access-health-data-through-new-proposals</a:t>
            </a:r>
          </a:p>
        </p:txBody>
      </p:sp>
    </p:spTree>
    <p:extLst>
      <p:ext uri="{BB962C8B-B14F-4D97-AF65-F5344CB8AC3E}">
        <p14:creationId xmlns:p14="http://schemas.microsoft.com/office/powerpoint/2010/main" val="2686956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86A03C-13A4-454F-AEED-65F5BA2A6002}"/>
              </a:ext>
            </a:extLst>
          </p:cNvPr>
          <p:cNvSpPr>
            <a:spLocks noGrp="1"/>
          </p:cNvSpPr>
          <p:nvPr>
            <p:ph type="title"/>
          </p:nvPr>
        </p:nvSpPr>
        <p:spPr>
          <a:xfrm>
            <a:off x="1024127" y="585216"/>
            <a:ext cx="8491348" cy="1499616"/>
          </a:xfrm>
        </p:spPr>
        <p:txBody>
          <a:bodyPr>
            <a:normAutofit/>
          </a:bodyPr>
          <a:lstStyle/>
          <a:p>
            <a:r>
              <a:rPr lang="en-US" sz="2800" b="1" dirty="0">
                <a:latin typeface="Arial" panose="020B0604020202020204" pitchFamily="34" charset="0"/>
                <a:cs typeface="Arial" panose="020B0604020202020204" pitchFamily="34" charset="0"/>
              </a:rPr>
              <a:t>ONC: INTEROPERABILITY, INFORMATION BLOCKING, AND HEALTH IT CERTIFICATION PROGRAM PROPOSED RULE (1/3)</a:t>
            </a:r>
            <a:endParaRPr lang="en-US" sz="2800" dirty="0"/>
          </a:p>
        </p:txBody>
      </p:sp>
      <p:sp>
        <p:nvSpPr>
          <p:cNvPr id="3" name="Content Placeholder 2">
            <a:extLst>
              <a:ext uri="{FF2B5EF4-FFF2-40B4-BE49-F238E27FC236}">
                <a16:creationId xmlns:a16="http://schemas.microsoft.com/office/drawing/2014/main" id="{3E8F1E8F-8982-D046-9D93-FDFEEF720583}"/>
              </a:ext>
            </a:extLst>
          </p:cNvPr>
          <p:cNvSpPr>
            <a:spLocks noGrp="1"/>
          </p:cNvSpPr>
          <p:nvPr>
            <p:ph idx="1"/>
          </p:nvPr>
        </p:nvSpPr>
        <p:spPr>
          <a:xfrm>
            <a:off x="921109" y="2084832"/>
            <a:ext cx="8594365" cy="4645152"/>
          </a:xfrm>
        </p:spPr>
        <p:txBody>
          <a:bodyPr>
            <a:normAutofit fontScale="47500" lnSpcReduction="20000"/>
          </a:bodyPr>
          <a:lstStyle/>
          <a:p>
            <a:pPr>
              <a:buFont typeface="Wingdings" panose="05000000000000000000" pitchFamily="2" charset="2"/>
              <a:buChar char="§"/>
            </a:pPr>
            <a:r>
              <a:rPr lang="en-US" sz="4800" dirty="0">
                <a:latin typeface="Arial" panose="020B0604020202020204" pitchFamily="34" charset="0"/>
                <a:cs typeface="Arial" panose="020B0604020202020204" pitchFamily="34" charset="0"/>
              </a:rPr>
              <a:t> </a:t>
            </a:r>
            <a:r>
              <a:rPr lang="en-US" sz="4800" b="1" dirty="0">
                <a:latin typeface="Arial" panose="020B0604020202020204" pitchFamily="34" charset="0"/>
                <a:cs typeface="Arial" panose="020B0604020202020204" pitchFamily="34" charset="0"/>
              </a:rPr>
              <a:t>Pediatrics</a:t>
            </a:r>
          </a:p>
          <a:p>
            <a:pPr lvl="1">
              <a:buFont typeface="Wingdings" panose="05000000000000000000" pitchFamily="2" charset="2"/>
              <a:buChar char="§"/>
            </a:pPr>
            <a:r>
              <a:rPr lang="en-US" sz="3600" dirty="0">
                <a:latin typeface="Arial" panose="020B0604020202020204" pitchFamily="34" charset="0"/>
                <a:cs typeface="Arial" panose="020B0604020202020204" pitchFamily="34" charset="0"/>
              </a:rPr>
              <a:t>Developed 10 recommendations for voluntary certification of health IT for pediatric care</a:t>
            </a:r>
          </a:p>
          <a:p>
            <a:pPr lvl="1">
              <a:buFont typeface="Wingdings" panose="05000000000000000000" pitchFamily="2" charset="2"/>
              <a:buChar char="§"/>
            </a:pPr>
            <a:r>
              <a:rPr lang="en-US" sz="3600" dirty="0">
                <a:latin typeface="Arial" panose="020B0604020202020204" pitchFamily="34" charset="0"/>
                <a:cs typeface="Arial" panose="020B0604020202020204" pitchFamily="34" charset="0"/>
              </a:rPr>
              <a:t>Proposes to adopt new and revised certification criteria to support the voluntary certification of health IT for pediatric care</a:t>
            </a:r>
          </a:p>
          <a:p>
            <a:pPr>
              <a:buFont typeface="Wingdings" panose="05000000000000000000" pitchFamily="2" charset="2"/>
              <a:buChar char="§"/>
            </a:pPr>
            <a:r>
              <a:rPr lang="en-US" sz="4800" b="1" dirty="0">
                <a:latin typeface="Arial" panose="020B0604020202020204" pitchFamily="34" charset="0"/>
                <a:cs typeface="Arial" panose="020B0604020202020204" pitchFamily="34" charset="0"/>
              </a:rPr>
              <a:t> Conditions of Certification</a:t>
            </a:r>
          </a:p>
          <a:p>
            <a:pPr lvl="1">
              <a:buFont typeface="Wingdings" panose="05000000000000000000" pitchFamily="2" charset="2"/>
              <a:buChar char="§"/>
            </a:pPr>
            <a:r>
              <a:rPr lang="en-US" sz="3600" dirty="0">
                <a:latin typeface="Arial" panose="020B0604020202020204" pitchFamily="34" charset="0"/>
                <a:cs typeface="Arial" panose="020B0604020202020204" pitchFamily="34" charset="0"/>
              </a:rPr>
              <a:t>Information blocking; assurances; communications; FHIR-based application programming interfaces (APIs); real world testing of certified health IT; and attestations</a:t>
            </a:r>
          </a:p>
          <a:p>
            <a:pPr>
              <a:buFont typeface="Wingdings" panose="05000000000000000000" pitchFamily="2" charset="2"/>
              <a:buChar char="§"/>
            </a:pPr>
            <a:r>
              <a:rPr lang="en-US" sz="4800" b="1" dirty="0">
                <a:latin typeface="Arial" panose="020B0604020202020204" pitchFamily="34" charset="0"/>
                <a:cs typeface="Arial" panose="020B0604020202020204" pitchFamily="34" charset="0"/>
              </a:rPr>
              <a:t> Interoperability Definition</a:t>
            </a:r>
          </a:p>
          <a:p>
            <a:pPr lvl="1">
              <a:buFont typeface="Wingdings" panose="05000000000000000000" pitchFamily="2" charset="2"/>
              <a:buChar char="§"/>
            </a:pPr>
            <a:r>
              <a:rPr lang="en-US" sz="3600" dirty="0">
                <a:latin typeface="Arial" panose="020B0604020202020204" pitchFamily="34" charset="0"/>
                <a:cs typeface="Arial" panose="020B0604020202020204" pitchFamily="34" charset="0"/>
              </a:rPr>
              <a:t>Enables the secure exchange of electronic health information (EHI) with, and use of EHI from, other health IT without special effort on the part of the user </a:t>
            </a:r>
          </a:p>
          <a:p>
            <a:pPr lvl="1">
              <a:buFont typeface="Wingdings" panose="05000000000000000000" pitchFamily="2" charset="2"/>
              <a:buChar char="§"/>
            </a:pPr>
            <a:r>
              <a:rPr lang="en-US" sz="3600" dirty="0">
                <a:latin typeface="Arial" panose="020B0604020202020204" pitchFamily="34" charset="0"/>
                <a:cs typeface="Arial" panose="020B0604020202020204" pitchFamily="34" charset="0"/>
              </a:rPr>
              <a:t>Allows for complete access, exchange, and use of all electronically accessible health information for authorized use under applicable state or federal law</a:t>
            </a:r>
          </a:p>
          <a:p>
            <a:pPr lvl="1">
              <a:buFont typeface="Wingdings" panose="05000000000000000000" pitchFamily="2" charset="2"/>
              <a:buChar char="§"/>
            </a:pPr>
            <a:r>
              <a:rPr lang="en-US" sz="3600" dirty="0">
                <a:latin typeface="Arial" panose="020B0604020202020204" pitchFamily="34" charset="0"/>
                <a:cs typeface="Arial" panose="020B0604020202020204" pitchFamily="34" charset="0"/>
              </a:rPr>
              <a:t>Does not constitute information blocking</a:t>
            </a:r>
            <a:endParaRPr lang="en-US" sz="600" dirty="0">
              <a:latin typeface="Arial" panose="020B0604020202020204" pitchFamily="34" charset="0"/>
              <a:cs typeface="Arial" panose="020B0604020202020204" pitchFamily="34" charset="0"/>
            </a:endParaRPr>
          </a:p>
          <a:p>
            <a:pPr marL="0" indent="0">
              <a:buNone/>
            </a:pPr>
            <a:endParaRPr lang="en-US" sz="1400"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E12AC3E2-2667-3243-8FFF-563CC01C1323}"/>
              </a:ext>
            </a:extLst>
          </p:cNvPr>
          <p:cNvSpPr txBox="1"/>
          <p:nvPr/>
        </p:nvSpPr>
        <p:spPr>
          <a:xfrm>
            <a:off x="1024127" y="6568390"/>
            <a:ext cx="4483920" cy="400110"/>
          </a:xfrm>
          <a:prstGeom prst="rect">
            <a:avLst/>
          </a:prstGeom>
          <a:noFill/>
        </p:spPr>
        <p:txBody>
          <a:bodyPr wrap="none" rtlCol="0">
            <a:spAutoFit/>
          </a:bodyPr>
          <a:lstStyle/>
          <a:p>
            <a:r>
              <a:rPr lang="en-US" sz="1000" dirty="0">
                <a:solidFill>
                  <a:srgbClr val="0070C0"/>
                </a:solidFill>
                <a:latin typeface="Arial Narrow" panose="020B0604020202020204" pitchFamily="34" charset="0"/>
                <a:cs typeface="Arial Narrow" panose="020B0604020202020204" pitchFamily="34" charset="0"/>
              </a:rPr>
              <a:t>Source: </a:t>
            </a:r>
            <a:r>
              <a:rPr lang="en-US" sz="1000" dirty="0">
                <a:solidFill>
                  <a:srgbClr val="0070C0"/>
                </a:solidFill>
                <a:latin typeface="Arial Narrow" panose="020B0604020202020204" pitchFamily="34" charset="0"/>
                <a:cs typeface="Arial Narrow" panose="020B0604020202020204" pitchFamily="34" charset="0"/>
                <a:hlinkClick r:id="rId2">
                  <a:extLst>
                    <a:ext uri="{A12FA001-AC4F-418D-AE19-62706E023703}">
                      <ahyp:hlinkClr xmlns:ahyp="http://schemas.microsoft.com/office/drawing/2018/hyperlinkcolor" val="tx"/>
                    </a:ext>
                  </a:extLst>
                </a:hlinkClick>
              </a:rPr>
              <a:t>https://www.healthit.gov/sites/default/files/nprm/ONCCuresNPRMImplementation.pdf</a:t>
            </a:r>
            <a:endParaRPr lang="en-US" sz="1000" dirty="0">
              <a:solidFill>
                <a:srgbClr val="0070C0"/>
              </a:solidFill>
              <a:latin typeface="Arial Narrow" panose="020B0604020202020204" pitchFamily="34" charset="0"/>
              <a:cs typeface="Arial Narrow" panose="020B0604020202020204" pitchFamily="34" charset="0"/>
            </a:endParaRPr>
          </a:p>
          <a:p>
            <a:endParaRPr lang="en-US" sz="1000" dirty="0">
              <a:latin typeface="Arial Narrow" panose="020B0604020202020204" pitchFamily="34" charset="0"/>
              <a:cs typeface="Arial Narrow" panose="020B0604020202020204" pitchFamily="34" charset="0"/>
            </a:endParaRPr>
          </a:p>
        </p:txBody>
      </p:sp>
    </p:spTree>
    <p:extLst>
      <p:ext uri="{BB962C8B-B14F-4D97-AF65-F5344CB8AC3E}">
        <p14:creationId xmlns:p14="http://schemas.microsoft.com/office/powerpoint/2010/main" val="5096854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86A03C-13A4-454F-AEED-65F5BA2A6002}"/>
              </a:ext>
            </a:extLst>
          </p:cNvPr>
          <p:cNvSpPr>
            <a:spLocks noGrp="1"/>
          </p:cNvSpPr>
          <p:nvPr>
            <p:ph type="title"/>
          </p:nvPr>
        </p:nvSpPr>
        <p:spPr>
          <a:xfrm>
            <a:off x="1024127" y="585216"/>
            <a:ext cx="8491348" cy="1499616"/>
          </a:xfrm>
        </p:spPr>
        <p:txBody>
          <a:bodyPr>
            <a:normAutofit/>
          </a:bodyPr>
          <a:lstStyle/>
          <a:p>
            <a:r>
              <a:rPr lang="en-US" sz="2800" b="1" dirty="0">
                <a:latin typeface="Arial" panose="020B0604020202020204" pitchFamily="34" charset="0"/>
                <a:cs typeface="Arial" panose="020B0604020202020204" pitchFamily="34" charset="0"/>
              </a:rPr>
              <a:t>ONC: INTEROPERABILITY, INFORMATION BLOCKING, AND HEALTH IT CERTIFICATION PROGRAM PROPOSED RULE (2/3)</a:t>
            </a:r>
            <a:endParaRPr lang="en-US" sz="2800" dirty="0"/>
          </a:p>
        </p:txBody>
      </p:sp>
      <p:sp>
        <p:nvSpPr>
          <p:cNvPr id="3" name="Content Placeholder 2">
            <a:extLst>
              <a:ext uri="{FF2B5EF4-FFF2-40B4-BE49-F238E27FC236}">
                <a16:creationId xmlns:a16="http://schemas.microsoft.com/office/drawing/2014/main" id="{3E8F1E8F-8982-D046-9D93-FDFEEF720583}"/>
              </a:ext>
            </a:extLst>
          </p:cNvPr>
          <p:cNvSpPr>
            <a:spLocks noGrp="1"/>
          </p:cNvSpPr>
          <p:nvPr>
            <p:ph idx="1"/>
          </p:nvPr>
        </p:nvSpPr>
        <p:spPr>
          <a:xfrm>
            <a:off x="921109" y="2084832"/>
            <a:ext cx="8594365" cy="4645152"/>
          </a:xfrm>
        </p:spPr>
        <p:txBody>
          <a:bodyPr>
            <a:normAutofit fontScale="47500" lnSpcReduction="20000"/>
          </a:bodyPr>
          <a:lstStyle/>
          <a:p>
            <a:pPr>
              <a:buFont typeface="Wingdings" panose="05000000000000000000" pitchFamily="2" charset="2"/>
              <a:buChar char="§"/>
            </a:pPr>
            <a:r>
              <a:rPr lang="en-US" sz="4800" b="1" dirty="0">
                <a:latin typeface="Arial" panose="020B0604020202020204" pitchFamily="34" charset="0"/>
                <a:cs typeface="Arial" panose="020B0604020202020204" pitchFamily="34" charset="0"/>
              </a:rPr>
              <a:t> Information Blocking</a:t>
            </a:r>
          </a:p>
          <a:p>
            <a:pPr lvl="1">
              <a:buFont typeface="Wingdings" panose="05000000000000000000" pitchFamily="2" charset="2"/>
              <a:buChar char="§"/>
            </a:pPr>
            <a:r>
              <a:rPr lang="en-US" sz="3600" dirty="0">
                <a:latin typeface="Arial" panose="020B0604020202020204" pitchFamily="34" charset="0"/>
                <a:cs typeface="Arial" panose="020B0604020202020204" pitchFamily="34" charset="0"/>
              </a:rPr>
              <a:t> Proposes seven categories of practices that would be considered reasonable and necessary that, provided certain conditions are met, would not constitute information blocking. These categories were developed based on feedback from stakeholders and consultation with appropriate federal agencies</a:t>
            </a:r>
          </a:p>
          <a:p>
            <a:pPr lvl="1">
              <a:buFont typeface="Wingdings" panose="05000000000000000000" pitchFamily="2" charset="2"/>
              <a:buChar char="§"/>
            </a:pPr>
            <a:r>
              <a:rPr lang="en-US" sz="3600" dirty="0">
                <a:latin typeface="Arial" panose="020B0604020202020204" pitchFamily="34" charset="0"/>
                <a:cs typeface="Arial" panose="020B0604020202020204" pitchFamily="34" charset="0"/>
              </a:rPr>
              <a:t> If the actions of a regulated actor (health care provider, health IT developer, or health information exchange or network) satisfy an exception, the actions would not be treated as information blocking and the actor would not be, as applicable, subject to civil penalties or other disincentives under the law </a:t>
            </a:r>
          </a:p>
          <a:p>
            <a:pPr lvl="1">
              <a:buFont typeface="Wingdings" panose="05000000000000000000" pitchFamily="2" charset="2"/>
              <a:buChar char="§"/>
            </a:pPr>
            <a:r>
              <a:rPr lang="en-US" sz="3600" b="1" dirty="0">
                <a:latin typeface="Arial" panose="020B0604020202020204" pitchFamily="34" charset="0"/>
                <a:cs typeface="Arial" panose="020B0604020202020204" pitchFamily="34" charset="0"/>
              </a:rPr>
              <a:t> Exceptions include:</a:t>
            </a:r>
            <a:r>
              <a:rPr lang="en-US" sz="3600" dirty="0">
                <a:latin typeface="Arial" panose="020B0604020202020204" pitchFamily="34" charset="0"/>
                <a:cs typeface="Arial" panose="020B0604020202020204" pitchFamily="34" charset="0"/>
              </a:rPr>
              <a:t> Preventing harm, promoting the privacy of EHI, promoting the security of EHI, recovering costs reasonable incurred, responding to requests that are infeasible, licensing of interoperability elements on reasonable and non discriminatory terms, maintaining and improving health IT performance</a:t>
            </a:r>
          </a:p>
          <a:p>
            <a:pPr>
              <a:buFont typeface="Wingdings" panose="05000000000000000000" pitchFamily="2" charset="2"/>
              <a:buChar char="§"/>
            </a:pPr>
            <a:r>
              <a:rPr lang="en-US" sz="4800" b="1" dirty="0">
                <a:latin typeface="Arial" panose="020B0604020202020204" pitchFamily="34" charset="0"/>
                <a:cs typeface="Arial" panose="020B0604020202020204" pitchFamily="34" charset="0"/>
              </a:rPr>
              <a:t> Exchange with Registries</a:t>
            </a:r>
          </a:p>
          <a:p>
            <a:pPr lvl="1">
              <a:buFont typeface="Wingdings" panose="05000000000000000000" pitchFamily="2" charset="2"/>
              <a:buChar char="§"/>
            </a:pPr>
            <a:r>
              <a:rPr lang="en-US" sz="3600" dirty="0">
                <a:latin typeface="Arial" panose="020B0604020202020204" pitchFamily="34" charset="0"/>
                <a:cs typeface="Arial" panose="020B0604020202020204" pitchFamily="34" charset="0"/>
              </a:rPr>
              <a:t> Includes a Request for Information (RFI) on how a standards-based API might support improved information exchange between a health care provider and a registry in support of public health reporting, quality reporting, and care quality improvement</a:t>
            </a:r>
          </a:p>
          <a:p>
            <a:pPr marL="0" indent="0">
              <a:buNone/>
            </a:pPr>
            <a:endParaRPr lang="en-US" sz="4000" dirty="0">
              <a:latin typeface="Arial" panose="020B0604020202020204" pitchFamily="34" charset="0"/>
              <a:cs typeface="Arial" panose="020B0604020202020204" pitchFamily="34" charset="0"/>
            </a:endParaRPr>
          </a:p>
          <a:p>
            <a:pPr>
              <a:buFont typeface="Wingdings" panose="05000000000000000000" pitchFamily="2" charset="2"/>
              <a:buChar char="§"/>
            </a:pPr>
            <a:endParaRPr lang="en-US" sz="600" dirty="0">
              <a:latin typeface="Arial" panose="020B0604020202020204" pitchFamily="34" charset="0"/>
              <a:cs typeface="Arial" panose="020B0604020202020204" pitchFamily="34" charset="0"/>
            </a:endParaRPr>
          </a:p>
          <a:p>
            <a:pPr marL="0" indent="0">
              <a:buNone/>
            </a:pPr>
            <a:endParaRPr lang="en-US" sz="1400"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E12AC3E2-2667-3243-8FFF-563CC01C1323}"/>
              </a:ext>
            </a:extLst>
          </p:cNvPr>
          <p:cNvSpPr txBox="1"/>
          <p:nvPr/>
        </p:nvSpPr>
        <p:spPr>
          <a:xfrm>
            <a:off x="1024127" y="6568390"/>
            <a:ext cx="4483920" cy="400110"/>
          </a:xfrm>
          <a:prstGeom prst="rect">
            <a:avLst/>
          </a:prstGeom>
          <a:noFill/>
        </p:spPr>
        <p:txBody>
          <a:bodyPr wrap="none" rtlCol="0">
            <a:spAutoFit/>
          </a:bodyPr>
          <a:lstStyle/>
          <a:p>
            <a:r>
              <a:rPr lang="en-US" sz="1000" dirty="0">
                <a:solidFill>
                  <a:srgbClr val="0070C0"/>
                </a:solidFill>
                <a:latin typeface="Arial Narrow" panose="020B0604020202020204" pitchFamily="34" charset="0"/>
                <a:cs typeface="Arial Narrow" panose="020B0604020202020204" pitchFamily="34" charset="0"/>
              </a:rPr>
              <a:t>Source: </a:t>
            </a:r>
            <a:r>
              <a:rPr lang="en-US" sz="1000" dirty="0">
                <a:solidFill>
                  <a:srgbClr val="0070C0"/>
                </a:solidFill>
                <a:latin typeface="Arial Narrow" panose="020B0604020202020204" pitchFamily="34" charset="0"/>
                <a:cs typeface="Arial Narrow" panose="020B0604020202020204" pitchFamily="34" charset="0"/>
                <a:hlinkClick r:id="rId2">
                  <a:extLst>
                    <a:ext uri="{A12FA001-AC4F-418D-AE19-62706E023703}">
                      <ahyp:hlinkClr xmlns:ahyp="http://schemas.microsoft.com/office/drawing/2018/hyperlinkcolor" val="tx"/>
                    </a:ext>
                  </a:extLst>
                </a:hlinkClick>
              </a:rPr>
              <a:t>https://www.healthit.gov/sites/default/files/nprm/ONCCuresNPRMImplementation.pdf</a:t>
            </a:r>
            <a:endParaRPr lang="en-US" sz="1000" dirty="0">
              <a:solidFill>
                <a:srgbClr val="0070C0"/>
              </a:solidFill>
              <a:latin typeface="Arial Narrow" panose="020B0604020202020204" pitchFamily="34" charset="0"/>
              <a:cs typeface="Arial Narrow" panose="020B0604020202020204" pitchFamily="34" charset="0"/>
            </a:endParaRPr>
          </a:p>
          <a:p>
            <a:endParaRPr lang="en-US" sz="1000" dirty="0">
              <a:latin typeface="Arial Narrow" panose="020B0604020202020204" pitchFamily="34" charset="0"/>
              <a:cs typeface="Arial Narrow" panose="020B0604020202020204" pitchFamily="34" charset="0"/>
            </a:endParaRPr>
          </a:p>
        </p:txBody>
      </p:sp>
    </p:spTree>
    <p:extLst>
      <p:ext uri="{BB962C8B-B14F-4D97-AF65-F5344CB8AC3E}">
        <p14:creationId xmlns:p14="http://schemas.microsoft.com/office/powerpoint/2010/main" val="15425857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86A03C-13A4-454F-AEED-65F5BA2A6002}"/>
              </a:ext>
            </a:extLst>
          </p:cNvPr>
          <p:cNvSpPr>
            <a:spLocks noGrp="1"/>
          </p:cNvSpPr>
          <p:nvPr>
            <p:ph type="title"/>
          </p:nvPr>
        </p:nvSpPr>
        <p:spPr>
          <a:xfrm>
            <a:off x="1024127" y="585216"/>
            <a:ext cx="8491348" cy="1499616"/>
          </a:xfrm>
        </p:spPr>
        <p:txBody>
          <a:bodyPr>
            <a:normAutofit/>
          </a:bodyPr>
          <a:lstStyle/>
          <a:p>
            <a:r>
              <a:rPr lang="en-US" sz="2800" b="1" dirty="0">
                <a:latin typeface="Arial" panose="020B0604020202020204" pitchFamily="34" charset="0"/>
                <a:cs typeface="Arial" panose="020B0604020202020204" pitchFamily="34" charset="0"/>
              </a:rPr>
              <a:t>ONC: INTEROPERABILITY, INFORMATION BLOCKING, AND HEALTH IT CERTIFICATION PROGRAM PROPOSED RULE (3/3)</a:t>
            </a:r>
            <a:endParaRPr lang="en-US" sz="2800" dirty="0"/>
          </a:p>
        </p:txBody>
      </p:sp>
      <p:sp>
        <p:nvSpPr>
          <p:cNvPr id="3" name="Content Placeholder 2">
            <a:extLst>
              <a:ext uri="{FF2B5EF4-FFF2-40B4-BE49-F238E27FC236}">
                <a16:creationId xmlns:a16="http://schemas.microsoft.com/office/drawing/2014/main" id="{3E8F1E8F-8982-D046-9D93-FDFEEF720583}"/>
              </a:ext>
            </a:extLst>
          </p:cNvPr>
          <p:cNvSpPr>
            <a:spLocks noGrp="1"/>
          </p:cNvSpPr>
          <p:nvPr>
            <p:ph idx="1"/>
          </p:nvPr>
        </p:nvSpPr>
        <p:spPr>
          <a:xfrm>
            <a:off x="921109" y="2084832"/>
            <a:ext cx="8594365" cy="4483558"/>
          </a:xfrm>
        </p:spPr>
        <p:txBody>
          <a:bodyPr>
            <a:normAutofit lnSpcReduction="10000"/>
          </a:bodyPr>
          <a:lstStyle/>
          <a:p>
            <a:pPr>
              <a:buFont typeface="Wingdings" panose="05000000000000000000" pitchFamily="2" charset="2"/>
              <a:buChar char="§"/>
            </a:pPr>
            <a:r>
              <a:rPr lang="en-US" sz="2400" dirty="0">
                <a:latin typeface="Arial" panose="020B0604020202020204" pitchFamily="34" charset="0"/>
                <a:cs typeface="Arial" panose="020B0604020202020204" pitchFamily="34" charset="0"/>
              </a:rPr>
              <a:t> </a:t>
            </a:r>
            <a:r>
              <a:rPr lang="en-US" sz="2400" b="1" dirty="0">
                <a:latin typeface="Arial" panose="020B0604020202020204" pitchFamily="34" charset="0"/>
                <a:cs typeface="Arial" panose="020B0604020202020204" pitchFamily="34" charset="0"/>
              </a:rPr>
              <a:t>Patient Access</a:t>
            </a:r>
          </a:p>
          <a:p>
            <a:pPr lvl="1">
              <a:buFont typeface="Wingdings" panose="05000000000000000000" pitchFamily="2" charset="2"/>
              <a:buChar char="§"/>
            </a:pPr>
            <a:r>
              <a:rPr lang="en-US" dirty="0">
                <a:latin typeface="Arial" panose="020B0604020202020204" pitchFamily="34" charset="0"/>
                <a:cs typeface="Arial" panose="020B0604020202020204" pitchFamily="34" charset="0"/>
              </a:rPr>
              <a:t> Promotes policies that would ensure a patient’s EHI is accessible to that patient and the patient’s designees</a:t>
            </a:r>
          </a:p>
          <a:p>
            <a:pPr>
              <a:buFont typeface="Wingdings" panose="05000000000000000000" pitchFamily="2" charset="2"/>
              <a:buChar char="§"/>
            </a:pPr>
            <a:r>
              <a:rPr lang="en-US" sz="2400" b="1" dirty="0">
                <a:latin typeface="Arial" panose="020B0604020202020204" pitchFamily="34" charset="0"/>
                <a:cs typeface="Arial" panose="020B0604020202020204" pitchFamily="34" charset="0"/>
              </a:rPr>
              <a:t> US Core Data for Interoperability (USCDI)</a:t>
            </a:r>
          </a:p>
          <a:p>
            <a:pPr lvl="1">
              <a:buFont typeface="Wingdings" panose="05000000000000000000" pitchFamily="2" charset="2"/>
              <a:buChar char="§"/>
            </a:pPr>
            <a:r>
              <a:rPr lang="en-US" dirty="0">
                <a:latin typeface="Arial" panose="020B0604020202020204" pitchFamily="34" charset="0"/>
                <a:cs typeface="Arial" panose="020B0604020202020204" pitchFamily="34" charset="0"/>
              </a:rPr>
              <a:t> Specifies a common set of data classes required for interoperable exchange and identifying a predictable, transparent, and collaborative process for achieving 21st Century Cures Act goals</a:t>
            </a:r>
          </a:p>
          <a:p>
            <a:pPr>
              <a:buFont typeface="Wingdings" panose="05000000000000000000" pitchFamily="2" charset="2"/>
              <a:buChar char="§"/>
            </a:pPr>
            <a:r>
              <a:rPr lang="en-US" sz="2400" b="1" dirty="0">
                <a:latin typeface="Arial" panose="020B0604020202020204" pitchFamily="34" charset="0"/>
                <a:cs typeface="Arial" panose="020B0604020202020204" pitchFamily="34" charset="0"/>
              </a:rPr>
              <a:t> Trusted Exchange Framework and Common Agreement (TEFCA)</a:t>
            </a:r>
          </a:p>
          <a:p>
            <a:pPr lvl="1">
              <a:buFont typeface="Wingdings" panose="05000000000000000000" pitchFamily="2" charset="2"/>
              <a:buChar char="§"/>
            </a:pPr>
            <a:r>
              <a:rPr lang="en-US" dirty="0">
                <a:latin typeface="Arial" panose="020B0604020202020204" pitchFamily="34" charset="0"/>
                <a:cs typeface="Arial" panose="020B0604020202020204" pitchFamily="34" charset="0"/>
              </a:rPr>
              <a:t> Guardrails and general principles that Qualified Health Information Networks (QHINs) and Health Information Networks (HINs) should follow to engender trust amongst Participants and End Users</a:t>
            </a:r>
          </a:p>
          <a:p>
            <a:pPr lvl="1">
              <a:buFont typeface="Wingdings" panose="05000000000000000000" pitchFamily="2" charset="2"/>
              <a:buChar char="§"/>
            </a:pPr>
            <a:r>
              <a:rPr lang="en-US" dirty="0">
                <a:latin typeface="Arial" panose="020B0604020202020204" pitchFamily="34" charset="0"/>
                <a:cs typeface="Arial" panose="020B0604020202020204" pitchFamily="34" charset="0"/>
              </a:rPr>
              <a:t> Specific terms and conditions that will be incorporated into a single Common Agreement by a Recognized Coordinating Entity (RCE)</a:t>
            </a:r>
          </a:p>
          <a:p>
            <a:pPr marL="0" indent="0">
              <a:buNone/>
            </a:pPr>
            <a:endParaRPr lang="en-US" sz="1400"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E12AC3E2-2667-3243-8FFF-563CC01C1323}"/>
              </a:ext>
            </a:extLst>
          </p:cNvPr>
          <p:cNvSpPr txBox="1"/>
          <p:nvPr/>
        </p:nvSpPr>
        <p:spPr>
          <a:xfrm>
            <a:off x="1024127" y="6568390"/>
            <a:ext cx="4483920" cy="400110"/>
          </a:xfrm>
          <a:prstGeom prst="rect">
            <a:avLst/>
          </a:prstGeom>
          <a:noFill/>
        </p:spPr>
        <p:txBody>
          <a:bodyPr wrap="none" rtlCol="0">
            <a:spAutoFit/>
          </a:bodyPr>
          <a:lstStyle/>
          <a:p>
            <a:r>
              <a:rPr lang="en-US" sz="1000" dirty="0">
                <a:latin typeface="Arial Narrow" panose="020B0604020202020204" pitchFamily="34" charset="0"/>
                <a:cs typeface="Arial Narrow" panose="020B0604020202020204" pitchFamily="34" charset="0"/>
              </a:rPr>
              <a:t>Source: </a:t>
            </a:r>
            <a:r>
              <a:rPr lang="en-US" sz="1000" dirty="0">
                <a:solidFill>
                  <a:srgbClr val="0070C0"/>
                </a:solidFill>
                <a:latin typeface="Arial Narrow" panose="020B0604020202020204" pitchFamily="34" charset="0"/>
                <a:cs typeface="Arial Narrow" panose="020B0604020202020204" pitchFamily="34" charset="0"/>
                <a:hlinkClick r:id="rId2">
                  <a:extLst>
                    <a:ext uri="{A12FA001-AC4F-418D-AE19-62706E023703}">
                      <ahyp:hlinkClr xmlns:ahyp="http://schemas.microsoft.com/office/drawing/2018/hyperlinkcolor" val="tx"/>
                    </a:ext>
                  </a:extLst>
                </a:hlinkClick>
              </a:rPr>
              <a:t>https://www.healthit.gov/sites/default/files/nprm/ONCCuresNPRMImplementation.pdf</a:t>
            </a:r>
            <a:endParaRPr lang="en-US" sz="1000" dirty="0">
              <a:solidFill>
                <a:srgbClr val="0070C0"/>
              </a:solidFill>
              <a:latin typeface="Arial Narrow" panose="020B0604020202020204" pitchFamily="34" charset="0"/>
              <a:cs typeface="Arial Narrow" panose="020B0604020202020204" pitchFamily="34" charset="0"/>
            </a:endParaRPr>
          </a:p>
          <a:p>
            <a:endParaRPr lang="en-US" sz="1000" dirty="0">
              <a:latin typeface="Arial Narrow" panose="020B0604020202020204" pitchFamily="34" charset="0"/>
              <a:cs typeface="Arial Narrow" panose="020B0604020202020204" pitchFamily="34" charset="0"/>
            </a:endParaRPr>
          </a:p>
        </p:txBody>
      </p:sp>
    </p:spTree>
    <p:extLst>
      <p:ext uri="{BB962C8B-B14F-4D97-AF65-F5344CB8AC3E}">
        <p14:creationId xmlns:p14="http://schemas.microsoft.com/office/powerpoint/2010/main" val="2871288330"/>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blipFill rotWithShape="1">
          <a:blip xmlns:r="http://schemas.openxmlformats.org/officeDocument/2006/relationships" r:embed="rId1">
            <a:duotone>
              <a:schemeClr val="phClr">
                <a:tint val="98000"/>
              </a:schemeClr>
              <a:schemeClr val="phClr">
                <a:shade val="89000"/>
                <a:satMod val="145000"/>
              </a:schemeClr>
            </a:duotone>
          </a:blip>
          <a:tile tx="0" ty="0" sx="32000" sy="32000" flip="none" algn="tl"/>
        </a:blipFill>
        <a:blipFill rotWithShape="1">
          <a:blip xmlns:r="http://schemas.openxmlformats.org/officeDocument/2006/relationships" r:embed="rId2">
            <a:duotone>
              <a:schemeClr val="phClr">
                <a:tint val="98000"/>
              </a:schemeClr>
              <a:schemeClr val="phClr">
                <a:shade val="95000"/>
              </a:schemeClr>
            </a:duotone>
          </a:blip>
          <a:tile tx="0" ty="0" sx="32000" sy="32000" flip="none" algn="tl"/>
        </a:blipFill>
      </a:bgFillStyleLst>
    </a:fmtScheme>
  </a:themeElements>
  <a:objectDefaults/>
  <a:extraClrSchemeLst/>
  <a:extLst>
    <a:ext uri="{05A4C25C-085E-4340-85A3-A5531E510DB2}">
      <thm15:themeFamily xmlns:thm15="http://schemas.microsoft.com/office/thememl/2012/main" name="Integral" id="{3577F8C9-A904-41D8-97D2-FD898F53F20E}" vid="{090DCB5F-146D-478A-852A-34B16FE9F3A8}"/>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MITRE_x0020_Sensitivity xmlns="http://schemas.microsoft.com/sharepoint/v3">Internal MITRE Information</MITRE_x0020_Sensitivity>
    <_Contributor xmlns="http://schemas.microsoft.com/sharepoint/v3/fields" xsi:nil="true"/>
    <Release_x0020_Statement xmlns="http://schemas.microsoft.com/sharepoint/v3">For Internal MITRE Use</Release_x0020_Statement>
    <fiscal_year xmlns="ba9988bd-10e2-4a39-8d16-ed6eb9f9083e">FY19</fiscal_year>
  </documentManagement>
</p:properties>
</file>

<file path=customXml/item3.xml><?xml version="1.0" encoding="utf-8"?>
<ct:contentTypeSchema xmlns:ct="http://schemas.microsoft.com/office/2006/metadata/contentType" xmlns:ma="http://schemas.microsoft.com/office/2006/metadata/properties/metaAttributes" ct:_="" ma:_="" ma:contentTypeName="MITRE Work" ma:contentTypeID="0x010100823A99C636F7423283FB0D200866C61300305FB80C47976C4B916AEC60E81206C0" ma:contentTypeVersion="3" ma:contentTypeDescription="Materials and documents that contain MITRE authored content and other content directly attributable to MITRE and its work" ma:contentTypeScope="" ma:versionID="2a92e56f0ad5ad08dc37a23d9f09ec13">
  <xsd:schema xmlns:xsd="http://www.w3.org/2001/XMLSchema" xmlns:xs="http://www.w3.org/2001/XMLSchema" xmlns:p="http://schemas.microsoft.com/office/2006/metadata/properties" xmlns:ns1="http://schemas.microsoft.com/sharepoint/v3" xmlns:ns2="http://schemas.microsoft.com/sharepoint/v3/fields" xmlns:ns3="ba9988bd-10e2-4a39-8d16-ed6eb9f9083e" targetNamespace="http://schemas.microsoft.com/office/2006/metadata/properties" ma:root="true" ma:fieldsID="534764579952a550a42652e8a364ba6e" ns1:_="" ns2:_="" ns3:_="">
    <xsd:import namespace="http://schemas.microsoft.com/sharepoint/v3"/>
    <xsd:import namespace="http://schemas.microsoft.com/sharepoint/v3/fields"/>
    <xsd:import namespace="ba9988bd-10e2-4a39-8d16-ed6eb9f9083e"/>
    <xsd:element name="properties">
      <xsd:complexType>
        <xsd:sequence>
          <xsd:element name="documentManagement">
            <xsd:complexType>
              <xsd:all>
                <xsd:element ref="ns2:_Contributor" minOccurs="0"/>
                <xsd:element ref="ns1:MITRE_x0020_Sensitivity"/>
                <xsd:element ref="ns1:Release_x0020_Statement"/>
                <xsd:element ref="ns3:fiscal_year"/>
                <xsd:element ref="ns3: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MITRE_x0020_Sensitivity" ma:index="10" ma:displayName="Sensitivity" ma:default="Internal MITRE Information" ma:internalName="MITRE_x0020_Sensitivity">
      <xsd:simpleType>
        <xsd:restriction base="dms:Choice">
          <xsd:enumeration value="Public Information"/>
          <xsd:enumeration value="Internal MITRE Information"/>
          <xsd:enumeration value="Sensitive Information"/>
          <xsd:enumeration value="Highly Sensitive Information"/>
        </xsd:restriction>
      </xsd:simpleType>
    </xsd:element>
    <xsd:element name="Release_x0020_Statement" ma:index="11" ma:displayName="Release Statement" ma:default="For Internal MITRE Use" ma:internalName="Release_x0020_Statement">
      <xsd:simpleType>
        <xsd:union memberTypes="dms:Text">
          <xsd:simpleType>
            <xsd:restriction base="dms:Choice">
              <xsd:enumeration value="Approved for Public Release"/>
              <xsd:enumeration value="For Internal MITRE Use"/>
              <xsd:enumeration value="For Release to All Sponsors"/>
              <xsd:enumeration value="For Limited Internal MITRE Use"/>
              <xsd:enumeration value="For Limited External Release"/>
              <xsd:enumeration value="Privileged: Sensitive Personal Information"/>
              <xsd:enumeration value="MITRE Proprietary"/>
              <xsd:enumeration value="Source Selection Sensitive"/>
              <xsd:enumeration value="Restricted: Highly Sensitive Personal Information"/>
            </xsd:restriction>
          </xsd:simpleType>
        </xsd:union>
      </xsd:simple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Contributor" ma:index="9" nillable="true" ma:displayName="Contributor" ma:description="One or more people or organizations that contributed to this resource" ma:internalName="_Contributor">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ba9988bd-10e2-4a39-8d16-ed6eb9f9083e" elementFormDefault="qualified">
    <xsd:import namespace="http://schemas.microsoft.com/office/2006/documentManagement/types"/>
    <xsd:import namespace="http://schemas.microsoft.com/office/infopath/2007/PartnerControls"/>
    <xsd:element name="fiscal_year" ma:index="12" ma:displayName="Fiscal Year" ma:default="FY19" ma:format="Dropdown" ma:internalName="fiscal_year">
      <xsd:simpleType>
        <xsd:restriction base="dms:Choice">
          <xsd:enumeration value="FY19"/>
          <xsd:enumeration value="FY20"/>
        </xsd:restriction>
      </xsd:simpleType>
    </xsd:element>
    <xsd:element name="SharedWithUsers" ma:index="13"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ma:index="8" ma:displayName="Author"/>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3E57DC1-14DF-4F23-803C-08FE0246EB06}">
  <ds:schemaRefs>
    <ds:schemaRef ds:uri="http://schemas.microsoft.com/sharepoint/v3/contenttype/forms"/>
  </ds:schemaRefs>
</ds:datastoreItem>
</file>

<file path=customXml/itemProps2.xml><?xml version="1.0" encoding="utf-8"?>
<ds:datastoreItem xmlns:ds="http://schemas.openxmlformats.org/officeDocument/2006/customXml" ds:itemID="{AF0C834E-3A90-49B5-92D3-A2ACE06737AE}">
  <ds:schemaRefs>
    <ds:schemaRef ds:uri="http://schemas.microsoft.com/office/infopath/2007/PartnerControls"/>
    <ds:schemaRef ds:uri="http://schemas.microsoft.com/office/2006/documentManagement/types"/>
    <ds:schemaRef ds:uri="http://schemas.microsoft.com/sharepoint/v3/fields"/>
    <ds:schemaRef ds:uri="http://purl.org/dc/elements/1.1/"/>
    <ds:schemaRef ds:uri="http://schemas.openxmlformats.org/package/2006/metadata/core-properties"/>
    <ds:schemaRef ds:uri="http://purl.org/dc/terms/"/>
    <ds:schemaRef ds:uri="http://www.w3.org/XML/1998/namespace"/>
    <ds:schemaRef ds:uri="http://purl.org/dc/dcmitype/"/>
    <ds:schemaRef ds:uri="ba9988bd-10e2-4a39-8d16-ed6eb9f9083e"/>
    <ds:schemaRef ds:uri="http://schemas.microsoft.com/sharepoint/v3"/>
    <ds:schemaRef ds:uri="http://schemas.microsoft.com/office/2006/metadata/properties"/>
  </ds:schemaRefs>
</ds:datastoreItem>
</file>

<file path=customXml/itemProps3.xml><?xml version="1.0" encoding="utf-8"?>
<ds:datastoreItem xmlns:ds="http://schemas.openxmlformats.org/officeDocument/2006/customXml" ds:itemID="{D3E89760-D270-405B-9953-91EE76164FF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http://schemas.microsoft.com/sharepoint/v3/fields"/>
    <ds:schemaRef ds:uri="ba9988bd-10e2-4a39-8d16-ed6eb9f9083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545</TotalTime>
  <Words>2684</Words>
  <Application>Microsoft Macintosh PowerPoint</Application>
  <PresentationFormat>Widescreen</PresentationFormat>
  <Paragraphs>288</Paragraphs>
  <Slides>37</Slides>
  <Notes>0</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0</vt:i4>
      </vt:variant>
      <vt:variant>
        <vt:lpstr>Slide Titles</vt:lpstr>
      </vt:variant>
      <vt:variant>
        <vt:i4>37</vt:i4>
      </vt:variant>
    </vt:vector>
  </HeadingPairs>
  <TitlesOfParts>
    <vt:vector size="44" baseType="lpstr">
      <vt:lpstr>Arial</vt:lpstr>
      <vt:lpstr>Arial Narrow</vt:lpstr>
      <vt:lpstr>Tw Cen MT</vt:lpstr>
      <vt:lpstr>Tw Cen MT Condensed</vt:lpstr>
      <vt:lpstr>Wingdings</vt:lpstr>
      <vt:lpstr>Wingdings 3</vt:lpstr>
      <vt:lpstr>Integral</vt:lpstr>
      <vt:lpstr>Post Acute care Interoperability Working Group</vt:lpstr>
      <vt:lpstr>Welcome!</vt:lpstr>
      <vt:lpstr>Introductions</vt:lpstr>
      <vt:lpstr>“WHY” is a PAC Interoperability Working Group needed? </vt:lpstr>
      <vt:lpstr>IMPACT Act</vt:lpstr>
      <vt:lpstr>CMS: Notice of Proposed Rulemaking (NPRM) to Improve the Interoperability of Health Information</vt:lpstr>
      <vt:lpstr>ONC: INTEROPERABILITY, INFORMATION BLOCKING, AND HEALTH IT CERTIFICATION PROGRAM PROPOSED RULE (1/3)</vt:lpstr>
      <vt:lpstr>ONC: INTEROPERABILITY, INFORMATION BLOCKING, AND HEALTH IT CERTIFICATION PROGRAM PROPOSED RULE (2/3)</vt:lpstr>
      <vt:lpstr>ONC: INTEROPERABILITY, INFORMATION BLOCKING, AND HEALTH IT CERTIFICATION PROGRAM PROPOSED RULE (3/3)</vt:lpstr>
      <vt:lpstr>Landscape Analysis findings (1/3)</vt:lpstr>
      <vt:lpstr>Landscape Analysis findings (2/3)</vt:lpstr>
      <vt:lpstr>Landscape Analysis findings (3/3)</vt:lpstr>
      <vt:lpstr>The Time is Now!</vt:lpstr>
      <vt:lpstr>Priorities</vt:lpstr>
      <vt:lpstr>ANTICIPATED Challenges</vt:lpstr>
      <vt:lpstr>“WHAT” the PAC Interoperability Working Group should be </vt:lpstr>
      <vt:lpstr>PowerPoint Presentation</vt:lpstr>
      <vt:lpstr>Working Group Goals</vt:lpstr>
      <vt:lpstr>Working Group Principles</vt:lpstr>
      <vt:lpstr>Deliverables</vt:lpstr>
      <vt:lpstr>“HOW” the PAC Interoperability Working Group operates </vt:lpstr>
      <vt:lpstr>Governance</vt:lpstr>
      <vt:lpstr>ROles and responsibilities of CMS and ONC</vt:lpstr>
      <vt:lpstr>Commitment</vt:lpstr>
      <vt:lpstr>Meeting frequency / timing</vt:lpstr>
      <vt:lpstr>Branding</vt:lpstr>
      <vt:lpstr>Collaborations</vt:lpstr>
      <vt:lpstr>Communications</vt:lpstr>
      <vt:lpstr>Wrap up</vt:lpstr>
      <vt:lpstr>Reflections and Remarks</vt:lpstr>
      <vt:lpstr>NEXT STEPS (1/2)</vt:lpstr>
      <vt:lpstr>NEXT STEPS (2/2)</vt:lpstr>
      <vt:lpstr>homework</vt:lpstr>
      <vt:lpstr>Meeting Feedback</vt:lpstr>
      <vt:lpstr>backup</vt:lpstr>
      <vt:lpstr>Use Case Scenario: Patient’s Sequence of Events</vt:lpstr>
      <vt:lpstr>Use Case Scenario: Ineffective Information Exchange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Post Acute care Interoperability Working Group</dc:title>
  <dc:creator>Rizvi, Siama</dc:creator>
  <cp:lastModifiedBy>David Hill</cp:lastModifiedBy>
  <cp:revision>17</cp:revision>
  <dcterms:created xsi:type="dcterms:W3CDTF">2019-02-25T17:47:32Z</dcterms:created>
  <dcterms:modified xsi:type="dcterms:W3CDTF">2019-03-07T20:02:44Z</dcterms:modified>
</cp:coreProperties>
</file>